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9"/>
  </p:notesMasterIdLst>
  <p:handoutMasterIdLst>
    <p:handoutMasterId r:id="rId50"/>
  </p:handoutMasterIdLst>
  <p:sldIdLst>
    <p:sldId id="279" r:id="rId5"/>
    <p:sldId id="286" r:id="rId6"/>
    <p:sldId id="287" r:id="rId7"/>
    <p:sldId id="289" r:id="rId8"/>
    <p:sldId id="290" r:id="rId9"/>
    <p:sldId id="291" r:id="rId10"/>
    <p:sldId id="292" r:id="rId11"/>
    <p:sldId id="294" r:id="rId12"/>
    <p:sldId id="335" r:id="rId13"/>
    <p:sldId id="336" r:id="rId14"/>
    <p:sldId id="295" r:id="rId15"/>
    <p:sldId id="296" r:id="rId16"/>
    <p:sldId id="311" r:id="rId17"/>
    <p:sldId id="298" r:id="rId18"/>
    <p:sldId id="299" r:id="rId19"/>
    <p:sldId id="300" r:id="rId20"/>
    <p:sldId id="302" r:id="rId21"/>
    <p:sldId id="303" r:id="rId22"/>
    <p:sldId id="337" r:id="rId23"/>
    <p:sldId id="334" r:id="rId24"/>
    <p:sldId id="304" r:id="rId25"/>
    <p:sldId id="305" r:id="rId26"/>
    <p:sldId id="318" r:id="rId27"/>
    <p:sldId id="306" r:id="rId28"/>
    <p:sldId id="309" r:id="rId29"/>
    <p:sldId id="312" r:id="rId30"/>
    <p:sldId id="313" r:id="rId31"/>
    <p:sldId id="315" r:id="rId32"/>
    <p:sldId id="314" r:id="rId33"/>
    <p:sldId id="321" r:id="rId34"/>
    <p:sldId id="322" r:id="rId35"/>
    <p:sldId id="324" r:id="rId36"/>
    <p:sldId id="325" r:id="rId37"/>
    <p:sldId id="326" r:id="rId38"/>
    <p:sldId id="328" r:id="rId39"/>
    <p:sldId id="330" r:id="rId40"/>
    <p:sldId id="331" r:id="rId41"/>
    <p:sldId id="332" r:id="rId42"/>
    <p:sldId id="333" r:id="rId43"/>
    <p:sldId id="316" r:id="rId44"/>
    <p:sldId id="319" r:id="rId45"/>
    <p:sldId id="317" r:id="rId46"/>
    <p:sldId id="320" r:id="rId47"/>
    <p:sldId id="323" r:id="rId48"/>
  </p:sldIdLst>
  <p:sldSz cx="9144000" cy="5143500" type="screen16x9"/>
  <p:notesSz cx="6985000" cy="9283700"/>
  <p:defaultTextStyle>
    <a:defPPr>
      <a:defRPr lang="fr-FR"/>
    </a:defPPr>
    <a:lvl1pPr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1pPr>
    <a:lvl2pPr marL="406911" indent="128205"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2pPr>
    <a:lvl3pPr marL="815680" indent="254553"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3pPr>
    <a:lvl4pPr marL="1222590" indent="382756"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4pPr>
    <a:lvl5pPr marL="1631359" indent="509103"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5pPr>
    <a:lvl6pPr marL="2675577" algn="l" defTabSz="1070230" rtl="0" eaLnBrk="1" latinLnBrk="0" hangingPunct="1">
      <a:defRPr sz="1600" kern="1200">
        <a:solidFill>
          <a:schemeClr val="tx1"/>
        </a:solidFill>
        <a:latin typeface="Calibri" pitchFamily="34" charset="0"/>
        <a:ea typeface="+mn-ea"/>
        <a:cs typeface="Arial" charset="0"/>
      </a:defRPr>
    </a:lvl6pPr>
    <a:lvl7pPr marL="3210692" algn="l" defTabSz="1070230" rtl="0" eaLnBrk="1" latinLnBrk="0" hangingPunct="1">
      <a:defRPr sz="1600" kern="1200">
        <a:solidFill>
          <a:schemeClr val="tx1"/>
        </a:solidFill>
        <a:latin typeface="Calibri" pitchFamily="34" charset="0"/>
        <a:ea typeface="+mn-ea"/>
        <a:cs typeface="Arial" charset="0"/>
      </a:defRPr>
    </a:lvl7pPr>
    <a:lvl8pPr marL="3745806" algn="l" defTabSz="1070230" rtl="0" eaLnBrk="1" latinLnBrk="0" hangingPunct="1">
      <a:defRPr sz="1600" kern="1200">
        <a:solidFill>
          <a:schemeClr val="tx1"/>
        </a:solidFill>
        <a:latin typeface="Calibri" pitchFamily="34" charset="0"/>
        <a:ea typeface="+mn-ea"/>
        <a:cs typeface="Arial" charset="0"/>
      </a:defRPr>
    </a:lvl8pPr>
    <a:lvl9pPr marL="4280922" algn="l" defTabSz="1070230" rtl="0" eaLnBrk="1" latinLnBrk="0" hangingPunct="1">
      <a:defRPr sz="1600" kern="1200">
        <a:solidFill>
          <a:schemeClr val="tx1"/>
        </a:solidFill>
        <a:latin typeface="Calibri" pitchFamily="34" charset="0"/>
        <a:ea typeface="+mn-ea"/>
        <a:cs typeface="Arial" charset="0"/>
      </a:defRPr>
    </a:lvl9pPr>
  </p:defaultTextStyle>
  <p:extLst>
    <p:ext uri="{521415D9-36F7-43E2-AB2F-B90AF26B5E84}">
      <p14:sectionLst xmlns:p14="http://schemas.microsoft.com/office/powerpoint/2010/main">
        <p14:section name="Default Section" id="{40589682-8CC6-46BD-A6F3-A68502B1F8DD}">
          <p14:sldIdLst>
            <p14:sldId id="279"/>
            <p14:sldId id="286"/>
            <p14:sldId id="287"/>
            <p14:sldId id="289"/>
            <p14:sldId id="290"/>
            <p14:sldId id="291"/>
            <p14:sldId id="292"/>
            <p14:sldId id="294"/>
            <p14:sldId id="335"/>
            <p14:sldId id="336"/>
            <p14:sldId id="295"/>
            <p14:sldId id="296"/>
            <p14:sldId id="311"/>
            <p14:sldId id="298"/>
            <p14:sldId id="299"/>
            <p14:sldId id="300"/>
            <p14:sldId id="302"/>
            <p14:sldId id="303"/>
            <p14:sldId id="337"/>
            <p14:sldId id="334"/>
            <p14:sldId id="304"/>
            <p14:sldId id="305"/>
            <p14:sldId id="318"/>
            <p14:sldId id="306"/>
            <p14:sldId id="309"/>
            <p14:sldId id="312"/>
            <p14:sldId id="313"/>
            <p14:sldId id="315"/>
            <p14:sldId id="314"/>
            <p14:sldId id="321"/>
            <p14:sldId id="322"/>
            <p14:sldId id="324"/>
            <p14:sldId id="325"/>
            <p14:sldId id="326"/>
            <p14:sldId id="328"/>
            <p14:sldId id="330"/>
            <p14:sldId id="331"/>
            <p14:sldId id="332"/>
            <p14:sldId id="333"/>
            <p14:sldId id="316"/>
            <p14:sldId id="319"/>
            <p14:sldId id="317"/>
            <p14:sldId id="320"/>
            <p14:sldId id="323"/>
          </p14:sldIdLst>
        </p14:section>
      </p14:sectionLst>
    </p:ext>
    <p:ext uri="{EFAFB233-063F-42B5-8137-9DF3F51BA10A}">
      <p15:sldGuideLst xmlns:p15="http://schemas.microsoft.com/office/powerpoint/2012/main">
        <p15:guide id="1" orient="horz" pos="2159">
          <p15:clr>
            <a:srgbClr val="A4A3A4"/>
          </p15:clr>
        </p15:guide>
        <p15:guide id="2" orient="horz" pos="240">
          <p15:clr>
            <a:srgbClr val="A4A3A4"/>
          </p15:clr>
        </p15:guide>
        <p15:guide id="3" orient="horz" pos="4220">
          <p15:clr>
            <a:srgbClr val="A4A3A4"/>
          </p15:clr>
        </p15:guide>
        <p15:guide id="4" orient="horz" pos="34">
          <p15:clr>
            <a:srgbClr val="A4A3A4"/>
          </p15:clr>
        </p15:guide>
        <p15:guide id="5" orient="horz" pos="3486">
          <p15:clr>
            <a:srgbClr val="A4A3A4"/>
          </p15:clr>
        </p15:guide>
        <p15:guide id="6" orient="horz" pos="1026">
          <p15:clr>
            <a:srgbClr val="A4A3A4"/>
          </p15:clr>
        </p15:guide>
        <p15:guide id="7" orient="horz" pos="3788">
          <p15:clr>
            <a:srgbClr val="A4A3A4"/>
          </p15:clr>
        </p15:guide>
        <p15:guide id="8" pos="2879">
          <p15:clr>
            <a:srgbClr val="A4A3A4"/>
          </p15:clr>
        </p15:guide>
        <p15:guide id="9" pos="5641">
          <p15:clr>
            <a:srgbClr val="A4A3A4"/>
          </p15:clr>
        </p15:guide>
        <p15:guide id="10" pos="172">
          <p15:clr>
            <a:srgbClr val="A4A3A4"/>
          </p15:clr>
        </p15:guide>
        <p15:guide id="11" orient="horz" pos="1619">
          <p15:clr>
            <a:srgbClr val="A4A3A4"/>
          </p15:clr>
        </p15:guide>
        <p15:guide id="12" orient="horz" pos="167">
          <p15:clr>
            <a:srgbClr val="A4A3A4"/>
          </p15:clr>
        </p15:guide>
        <p15:guide id="13" orient="horz" pos="3184">
          <p15:clr>
            <a:srgbClr val="A4A3A4"/>
          </p15:clr>
        </p15:guide>
        <p15:guide id="14" orient="horz" pos="2615">
          <p15:clr>
            <a:srgbClr val="A4A3A4"/>
          </p15:clr>
        </p15:guide>
        <p15:guide id="15" orient="horz" pos="769">
          <p15:clr>
            <a:srgbClr val="A4A3A4"/>
          </p15:clr>
        </p15:guide>
        <p15:guide id="16" orient="horz" pos="2841">
          <p15:clr>
            <a:srgbClr val="A4A3A4"/>
          </p15:clr>
        </p15:guide>
        <p15:guide id="17" orient="horz" pos="2377">
          <p15:clr>
            <a:srgbClr val="A4A3A4"/>
          </p15:clr>
        </p15:guide>
        <p15:guide id="18" pos="5706">
          <p15:clr>
            <a:srgbClr val="A4A3A4"/>
          </p15:clr>
        </p15:guide>
        <p15:guide id="19" pos="160">
          <p15:clr>
            <a:srgbClr val="A4A3A4"/>
          </p15:clr>
        </p15:guide>
        <p15:guide id="20" pos="76">
          <p15:clr>
            <a:srgbClr val="A4A3A4"/>
          </p15:clr>
        </p15:guide>
        <p15:guide id="21" orient="horz" pos="1623">
          <p15:clr>
            <a:srgbClr val="A4A3A4"/>
          </p15:clr>
        </p15:guide>
        <p15:guide id="22" orient="horz" pos="185">
          <p15:clr>
            <a:srgbClr val="A4A3A4"/>
          </p15:clr>
        </p15:guide>
        <p15:guide id="23" pos="2853">
          <p15:clr>
            <a:srgbClr val="A4A3A4"/>
          </p15:clr>
        </p15:guide>
        <p15:guide id="24" pos="150">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EC6"/>
    <a:srgbClr val="9FD9B4"/>
    <a:srgbClr val="668980"/>
    <a:srgbClr val="00ADC6"/>
    <a:srgbClr val="00008F"/>
    <a:srgbClr val="914146"/>
    <a:srgbClr val="BC9D45"/>
    <a:srgbClr val="E196AA"/>
    <a:srgbClr val="027180"/>
    <a:srgbClr val="E6E6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08" autoAdjust="0"/>
    <p:restoredTop sz="89378" autoAdjust="0"/>
  </p:normalViewPr>
  <p:slideViewPr>
    <p:cSldViewPr snapToGrid="0">
      <p:cViewPr>
        <p:scale>
          <a:sx n="121" d="100"/>
          <a:sy n="121" d="100"/>
        </p:scale>
        <p:origin x="1720" y="400"/>
      </p:cViewPr>
      <p:guideLst>
        <p:guide orient="horz" pos="2159"/>
        <p:guide orient="horz" pos="240"/>
        <p:guide orient="horz" pos="4220"/>
        <p:guide orient="horz" pos="34"/>
        <p:guide orient="horz" pos="3486"/>
        <p:guide orient="horz" pos="1026"/>
        <p:guide orient="horz" pos="3788"/>
        <p:guide pos="2879"/>
        <p:guide pos="5641"/>
        <p:guide pos="172"/>
        <p:guide orient="horz" pos="1619"/>
        <p:guide orient="horz" pos="167"/>
        <p:guide orient="horz" pos="3184"/>
        <p:guide orient="horz" pos="2615"/>
        <p:guide orient="horz" pos="769"/>
        <p:guide orient="horz" pos="2841"/>
        <p:guide orient="horz" pos="2377"/>
        <p:guide pos="5706"/>
        <p:guide pos="160"/>
        <p:guide pos="76"/>
        <p:guide orient="horz" pos="1623"/>
        <p:guide orient="horz" pos="185"/>
        <p:guide pos="2853"/>
        <p:guide pos="15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5" d="100"/>
          <a:sy n="85" d="100"/>
        </p:scale>
        <p:origin x="-3732" y="-96"/>
      </p:cViewPr>
      <p:guideLst>
        <p:guide orient="horz" pos="2924"/>
        <p:guide pos="220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3025745" cy="463891"/>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fr-FR"/>
          </a:p>
        </p:txBody>
      </p:sp>
      <p:sp>
        <p:nvSpPr>
          <p:cNvPr id="3" name="Espace réservé de la date 2"/>
          <p:cNvSpPr>
            <a:spLocks noGrp="1"/>
          </p:cNvSpPr>
          <p:nvPr>
            <p:ph type="dt" sz="quarter" idx="1"/>
          </p:nvPr>
        </p:nvSpPr>
        <p:spPr>
          <a:xfrm>
            <a:off x="3955991" y="0"/>
            <a:ext cx="3027378" cy="463891"/>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r>
              <a:rPr lang="fr-FR"/>
              <a:t>CONFIDENTIALITY LEVEL</a:t>
            </a:r>
          </a:p>
        </p:txBody>
      </p:sp>
      <p:sp>
        <p:nvSpPr>
          <p:cNvPr id="4" name="Espace réservé du pied de page 3"/>
          <p:cNvSpPr>
            <a:spLocks noGrp="1"/>
          </p:cNvSpPr>
          <p:nvPr>
            <p:ph type="ftr" sz="quarter" idx="2"/>
          </p:nvPr>
        </p:nvSpPr>
        <p:spPr>
          <a:xfrm>
            <a:off x="1" y="8816865"/>
            <a:ext cx="3025745" cy="465363"/>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r>
              <a:rPr lang="fr-FR"/>
              <a:t>Title of the presentation</a:t>
            </a:r>
          </a:p>
        </p:txBody>
      </p:sp>
      <p:sp>
        <p:nvSpPr>
          <p:cNvPr id="5" name="Espace réservé du numéro de diapositive 4"/>
          <p:cNvSpPr>
            <a:spLocks noGrp="1"/>
          </p:cNvSpPr>
          <p:nvPr>
            <p:ph type="sldNum" sz="quarter" idx="3"/>
          </p:nvPr>
        </p:nvSpPr>
        <p:spPr>
          <a:xfrm>
            <a:off x="3955991" y="8816865"/>
            <a:ext cx="3027378" cy="4653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A45A4975-6CFE-4840-9B29-7E8FF68A7FDB}" type="slidenum">
              <a:rPr lang="fr-FR"/>
              <a:pPr/>
              <a:t>‹#›</a:t>
            </a:fld>
            <a:endParaRPr lang="fr-FR"/>
          </a:p>
        </p:txBody>
      </p:sp>
    </p:spTree>
    <p:extLst>
      <p:ext uri="{BB962C8B-B14F-4D97-AF65-F5344CB8AC3E}">
        <p14:creationId xmlns:p14="http://schemas.microsoft.com/office/powerpoint/2010/main" val="220804022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3025745" cy="463891"/>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fr-FR" dirty="0"/>
          </a:p>
        </p:txBody>
      </p:sp>
      <p:sp>
        <p:nvSpPr>
          <p:cNvPr id="3" name="Espace réservé de la date 2"/>
          <p:cNvSpPr>
            <a:spLocks noGrp="1"/>
          </p:cNvSpPr>
          <p:nvPr>
            <p:ph type="dt" idx="1"/>
          </p:nvPr>
        </p:nvSpPr>
        <p:spPr>
          <a:xfrm>
            <a:off x="3955991" y="0"/>
            <a:ext cx="3027378" cy="463891"/>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r>
              <a:rPr lang="fr-FR" dirty="0"/>
              <a:t>CONFIDENTIALITY LEVEL</a:t>
            </a:r>
          </a:p>
        </p:txBody>
      </p:sp>
      <p:sp>
        <p:nvSpPr>
          <p:cNvPr id="4" name="Espace réservé de l'image des diapositives 3"/>
          <p:cNvSpPr>
            <a:spLocks noGrp="1" noRot="1" noChangeAspect="1"/>
          </p:cNvSpPr>
          <p:nvPr>
            <p:ph type="sldImg" idx="2"/>
          </p:nvPr>
        </p:nvSpPr>
        <p:spPr>
          <a:xfrm>
            <a:off x="398463" y="696913"/>
            <a:ext cx="6188075" cy="3481387"/>
          </a:xfrm>
          <a:prstGeom prst="rect">
            <a:avLst/>
          </a:prstGeom>
          <a:noFill/>
          <a:ln w="12700">
            <a:solidFill>
              <a:prstClr val="black"/>
            </a:solidFill>
          </a:ln>
        </p:spPr>
        <p:txBody>
          <a:bodyPr vert="horz" lIns="91440" tIns="45720" rIns="91440" bIns="45720" rtlCol="0" anchor="ctr"/>
          <a:lstStyle/>
          <a:p>
            <a:pPr lvl="0"/>
            <a:endParaRPr lang="fr-FR" noProof="0" dirty="0"/>
          </a:p>
        </p:txBody>
      </p:sp>
      <p:sp>
        <p:nvSpPr>
          <p:cNvPr id="5" name="Espace réservé des commentaires 4"/>
          <p:cNvSpPr>
            <a:spLocks noGrp="1"/>
          </p:cNvSpPr>
          <p:nvPr>
            <p:ph type="body" sz="quarter" idx="3"/>
          </p:nvPr>
        </p:nvSpPr>
        <p:spPr>
          <a:xfrm>
            <a:off x="698500" y="4409168"/>
            <a:ext cx="5588000" cy="4177960"/>
          </a:xfrm>
          <a:prstGeom prst="rect">
            <a:avLst/>
          </a:prstGeom>
        </p:spPr>
        <p:txBody>
          <a:bodyPr vert="horz" lIns="91440" tIns="45720" rIns="91440" bIns="45720" rtlCol="0"/>
          <a:lstStyle/>
          <a:p>
            <a:pPr lvl="0"/>
            <a:r>
              <a:rPr lang="fr-FR" noProof="0"/>
              <a:t>Modifiez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p:cNvSpPr>
            <a:spLocks noGrp="1"/>
          </p:cNvSpPr>
          <p:nvPr>
            <p:ph type="ftr" sz="quarter" idx="4"/>
          </p:nvPr>
        </p:nvSpPr>
        <p:spPr>
          <a:xfrm>
            <a:off x="1" y="8816865"/>
            <a:ext cx="3025745" cy="465363"/>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r>
              <a:rPr lang="fr-FR" dirty="0" err="1"/>
              <a:t>Title</a:t>
            </a:r>
            <a:r>
              <a:rPr lang="fr-FR" dirty="0"/>
              <a:t> of the </a:t>
            </a:r>
            <a:r>
              <a:rPr lang="fr-FR" dirty="0" err="1"/>
              <a:t>presentation</a:t>
            </a:r>
            <a:endParaRPr lang="fr-FR" dirty="0"/>
          </a:p>
        </p:txBody>
      </p:sp>
      <p:sp>
        <p:nvSpPr>
          <p:cNvPr id="7" name="Espace réservé du numéro de diapositive 6"/>
          <p:cNvSpPr>
            <a:spLocks noGrp="1"/>
          </p:cNvSpPr>
          <p:nvPr>
            <p:ph type="sldNum" sz="quarter" idx="5"/>
          </p:nvPr>
        </p:nvSpPr>
        <p:spPr>
          <a:xfrm>
            <a:off x="3955991" y="8816865"/>
            <a:ext cx="3027378" cy="4653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930332B2-55D9-421F-A138-9E18F33D61D4}" type="slidenum">
              <a:rPr lang="fr-FR"/>
              <a:pPr/>
              <a:t>‹#›</a:t>
            </a:fld>
            <a:endParaRPr lang="fr-FR"/>
          </a:p>
        </p:txBody>
      </p:sp>
    </p:spTree>
    <p:extLst>
      <p:ext uri="{BB962C8B-B14F-4D97-AF65-F5344CB8AC3E}">
        <p14:creationId xmlns:p14="http://schemas.microsoft.com/office/powerpoint/2010/main" val="3217892981"/>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400" kern="1200">
        <a:solidFill>
          <a:schemeClr val="tx1"/>
        </a:solidFill>
        <a:latin typeface="+mn-lt"/>
        <a:ea typeface="+mn-ea"/>
        <a:cs typeface="+mn-cs"/>
      </a:defRPr>
    </a:lvl1pPr>
    <a:lvl2pPr marL="535115" algn="l" rtl="0" eaLnBrk="0" fontAlgn="base" hangingPunct="0">
      <a:spcBef>
        <a:spcPct val="30000"/>
      </a:spcBef>
      <a:spcAft>
        <a:spcPct val="0"/>
      </a:spcAft>
      <a:defRPr sz="1400" kern="1200">
        <a:solidFill>
          <a:schemeClr val="tx1"/>
        </a:solidFill>
        <a:latin typeface="+mn-lt"/>
        <a:ea typeface="+mn-ea"/>
        <a:cs typeface="+mn-cs"/>
      </a:defRPr>
    </a:lvl2pPr>
    <a:lvl3pPr marL="1070230" algn="l" rtl="0" eaLnBrk="0" fontAlgn="base" hangingPunct="0">
      <a:spcBef>
        <a:spcPct val="30000"/>
      </a:spcBef>
      <a:spcAft>
        <a:spcPct val="0"/>
      </a:spcAft>
      <a:defRPr sz="1400" kern="1200">
        <a:solidFill>
          <a:schemeClr val="tx1"/>
        </a:solidFill>
        <a:latin typeface="+mn-lt"/>
        <a:ea typeface="+mn-ea"/>
        <a:cs typeface="+mn-cs"/>
      </a:defRPr>
    </a:lvl3pPr>
    <a:lvl4pPr marL="1605346" algn="l" rtl="0" eaLnBrk="0" fontAlgn="base" hangingPunct="0">
      <a:spcBef>
        <a:spcPct val="30000"/>
      </a:spcBef>
      <a:spcAft>
        <a:spcPct val="0"/>
      </a:spcAft>
      <a:defRPr sz="1400" kern="1200">
        <a:solidFill>
          <a:schemeClr val="tx1"/>
        </a:solidFill>
        <a:latin typeface="+mn-lt"/>
        <a:ea typeface="+mn-ea"/>
        <a:cs typeface="+mn-cs"/>
      </a:defRPr>
    </a:lvl4pPr>
    <a:lvl5pPr marL="2140462" algn="l" rtl="0" eaLnBrk="0" fontAlgn="base" hangingPunct="0">
      <a:spcBef>
        <a:spcPct val="30000"/>
      </a:spcBef>
      <a:spcAft>
        <a:spcPct val="0"/>
      </a:spcAft>
      <a:defRPr sz="1400" kern="1200">
        <a:solidFill>
          <a:schemeClr val="tx1"/>
        </a:solidFill>
        <a:latin typeface="+mn-lt"/>
        <a:ea typeface="+mn-ea"/>
        <a:cs typeface="+mn-cs"/>
      </a:defRPr>
    </a:lvl5pPr>
    <a:lvl6pPr marL="2675577" algn="l" defTabSz="1070230" rtl="0" eaLnBrk="1" latinLnBrk="0" hangingPunct="1">
      <a:defRPr sz="1400" kern="1200">
        <a:solidFill>
          <a:schemeClr val="tx1"/>
        </a:solidFill>
        <a:latin typeface="+mn-lt"/>
        <a:ea typeface="+mn-ea"/>
        <a:cs typeface="+mn-cs"/>
      </a:defRPr>
    </a:lvl6pPr>
    <a:lvl7pPr marL="3210692" algn="l" defTabSz="1070230" rtl="0" eaLnBrk="1" latinLnBrk="0" hangingPunct="1">
      <a:defRPr sz="1400" kern="1200">
        <a:solidFill>
          <a:schemeClr val="tx1"/>
        </a:solidFill>
        <a:latin typeface="+mn-lt"/>
        <a:ea typeface="+mn-ea"/>
        <a:cs typeface="+mn-cs"/>
      </a:defRPr>
    </a:lvl7pPr>
    <a:lvl8pPr marL="3745806" algn="l" defTabSz="1070230" rtl="0" eaLnBrk="1" latinLnBrk="0" hangingPunct="1">
      <a:defRPr sz="1400" kern="1200">
        <a:solidFill>
          <a:schemeClr val="tx1"/>
        </a:solidFill>
        <a:latin typeface="+mn-lt"/>
        <a:ea typeface="+mn-ea"/>
        <a:cs typeface="+mn-cs"/>
      </a:defRPr>
    </a:lvl8pPr>
    <a:lvl9pPr marL="4280922" algn="l" defTabSz="107023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98463" y="696913"/>
            <a:ext cx="6188075" cy="3481387"/>
          </a:xfrm>
        </p:spPr>
      </p:sp>
      <p:sp>
        <p:nvSpPr>
          <p:cNvPr id="3" name="Espace réservé des commentaires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noProof="0" dirty="0">
                <a:solidFill>
                  <a:srgbClr val="FF0000"/>
                </a:solidFill>
              </a:rPr>
              <a:t>WARNING</a:t>
            </a:r>
            <a:r>
              <a:rPr lang="en-US" noProof="0" dirty="0"/>
              <a:t>:</a:t>
            </a:r>
            <a:r>
              <a:rPr lang="en-US" baseline="0" noProof="0" dirty="0"/>
              <a:t> if you try to copy/paste </a:t>
            </a:r>
            <a:r>
              <a:rPr lang="en-US" b="1" baseline="0" noProof="0" dirty="0"/>
              <a:t>slides</a:t>
            </a:r>
            <a:r>
              <a:rPr lang="en-US" baseline="0" noProof="0" dirty="0"/>
              <a:t> from the former PPT version / layout you will probably face some technical issues. </a:t>
            </a:r>
            <a:br>
              <a:rPr lang="en-US" baseline="0" noProof="0" dirty="0"/>
            </a:br>
            <a:r>
              <a:rPr lang="en-US" baseline="0" noProof="0" dirty="0"/>
              <a:t>To avoid this, click on ‘new slide’ in the top menu and copy/paste the </a:t>
            </a:r>
            <a:r>
              <a:rPr lang="en-US" b="1" baseline="0" noProof="0" dirty="0"/>
              <a:t>elements</a:t>
            </a:r>
            <a:r>
              <a:rPr lang="en-US" baseline="0" noProof="0" dirty="0"/>
              <a:t> from your former slide onto the new one (do not copy/paste the slide itself). </a:t>
            </a:r>
            <a:endParaRPr lang="en-US" noProof="0" dirty="0"/>
          </a:p>
        </p:txBody>
      </p:sp>
      <p:sp>
        <p:nvSpPr>
          <p:cNvPr id="4" name="Espace réservé de la date 3"/>
          <p:cNvSpPr>
            <a:spLocks noGrp="1"/>
          </p:cNvSpPr>
          <p:nvPr>
            <p:ph type="dt" idx="10"/>
          </p:nvPr>
        </p:nvSpPr>
        <p:spPr/>
        <p:txBody>
          <a:bodyPr/>
          <a:lstStyle/>
          <a:p>
            <a:r>
              <a:rPr lang="fr-FR" dirty="0"/>
              <a:t>CONFIDENTIALITY LEVEL</a:t>
            </a:r>
          </a:p>
        </p:txBody>
      </p:sp>
      <p:sp>
        <p:nvSpPr>
          <p:cNvPr id="5" name="Espace réservé du pied de page 4"/>
          <p:cNvSpPr>
            <a:spLocks noGrp="1"/>
          </p:cNvSpPr>
          <p:nvPr>
            <p:ph type="ftr" sz="quarter" idx="11"/>
          </p:nvPr>
        </p:nvSpPr>
        <p:spPr/>
        <p:txBody>
          <a:bodyPr/>
          <a:lstStyle/>
          <a:p>
            <a:r>
              <a:rPr lang="fr-FR" dirty="0" err="1"/>
              <a:t>Title</a:t>
            </a:r>
            <a:r>
              <a:rPr lang="fr-FR"/>
              <a:t> of the presentation</a:t>
            </a:r>
          </a:p>
        </p:txBody>
      </p:sp>
      <p:sp>
        <p:nvSpPr>
          <p:cNvPr id="6" name="Espace réservé du numéro de diapositive 5"/>
          <p:cNvSpPr>
            <a:spLocks noGrp="1"/>
          </p:cNvSpPr>
          <p:nvPr>
            <p:ph type="sldNum" sz="quarter" idx="12"/>
          </p:nvPr>
        </p:nvSpPr>
        <p:spPr/>
        <p:txBody>
          <a:bodyPr/>
          <a:lstStyle/>
          <a:p>
            <a:fld id="{930332B2-55D9-421F-A138-9E18F33D61D4}" type="slidenum">
              <a:rPr lang="fr-FR" smtClean="0"/>
              <a:pPr/>
              <a:t>1</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14</a:t>
            </a:fld>
            <a:endParaRPr lang="fr-FR"/>
          </a:p>
        </p:txBody>
      </p:sp>
    </p:spTree>
    <p:extLst>
      <p:ext uri="{BB962C8B-B14F-4D97-AF65-F5344CB8AC3E}">
        <p14:creationId xmlns:p14="http://schemas.microsoft.com/office/powerpoint/2010/main" val="2045778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15</a:t>
            </a:fld>
            <a:endParaRPr lang="fr-FR"/>
          </a:p>
        </p:txBody>
      </p:sp>
    </p:spTree>
    <p:extLst>
      <p:ext uri="{BB962C8B-B14F-4D97-AF65-F5344CB8AC3E}">
        <p14:creationId xmlns:p14="http://schemas.microsoft.com/office/powerpoint/2010/main" val="1437749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16</a:t>
            </a:fld>
            <a:endParaRPr lang="fr-FR"/>
          </a:p>
        </p:txBody>
      </p:sp>
    </p:spTree>
    <p:extLst>
      <p:ext uri="{BB962C8B-B14F-4D97-AF65-F5344CB8AC3E}">
        <p14:creationId xmlns:p14="http://schemas.microsoft.com/office/powerpoint/2010/main" val="4041192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17</a:t>
            </a:fld>
            <a:endParaRPr lang="fr-FR"/>
          </a:p>
        </p:txBody>
      </p:sp>
    </p:spTree>
    <p:extLst>
      <p:ext uri="{BB962C8B-B14F-4D97-AF65-F5344CB8AC3E}">
        <p14:creationId xmlns:p14="http://schemas.microsoft.com/office/powerpoint/2010/main" val="632432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18</a:t>
            </a:fld>
            <a:endParaRPr lang="fr-FR"/>
          </a:p>
        </p:txBody>
      </p:sp>
    </p:spTree>
    <p:extLst>
      <p:ext uri="{BB962C8B-B14F-4D97-AF65-F5344CB8AC3E}">
        <p14:creationId xmlns:p14="http://schemas.microsoft.com/office/powerpoint/2010/main" val="361602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20</a:t>
            </a:fld>
            <a:endParaRPr lang="fr-FR"/>
          </a:p>
        </p:txBody>
      </p:sp>
    </p:spTree>
    <p:extLst>
      <p:ext uri="{BB962C8B-B14F-4D97-AF65-F5344CB8AC3E}">
        <p14:creationId xmlns:p14="http://schemas.microsoft.com/office/powerpoint/2010/main" val="681073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22</a:t>
            </a:fld>
            <a:endParaRPr lang="fr-FR"/>
          </a:p>
        </p:txBody>
      </p:sp>
    </p:spTree>
    <p:extLst>
      <p:ext uri="{BB962C8B-B14F-4D97-AF65-F5344CB8AC3E}">
        <p14:creationId xmlns:p14="http://schemas.microsoft.com/office/powerpoint/2010/main" val="1111119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23</a:t>
            </a:fld>
            <a:endParaRPr lang="fr-FR"/>
          </a:p>
        </p:txBody>
      </p:sp>
    </p:spTree>
    <p:extLst>
      <p:ext uri="{BB962C8B-B14F-4D97-AF65-F5344CB8AC3E}">
        <p14:creationId xmlns:p14="http://schemas.microsoft.com/office/powerpoint/2010/main" val="2127673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24</a:t>
            </a:fld>
            <a:endParaRPr lang="fr-FR"/>
          </a:p>
        </p:txBody>
      </p:sp>
    </p:spTree>
    <p:extLst>
      <p:ext uri="{BB962C8B-B14F-4D97-AF65-F5344CB8AC3E}">
        <p14:creationId xmlns:p14="http://schemas.microsoft.com/office/powerpoint/2010/main" val="120475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25</a:t>
            </a:fld>
            <a:endParaRPr lang="fr-FR"/>
          </a:p>
        </p:txBody>
      </p:sp>
    </p:spTree>
    <p:extLst>
      <p:ext uri="{BB962C8B-B14F-4D97-AF65-F5344CB8AC3E}">
        <p14:creationId xmlns:p14="http://schemas.microsoft.com/office/powerpoint/2010/main" val="2661940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4</a:t>
            </a:fld>
            <a:endParaRPr lang="fr-FR"/>
          </a:p>
        </p:txBody>
      </p:sp>
    </p:spTree>
    <p:extLst>
      <p:ext uri="{BB962C8B-B14F-4D97-AF65-F5344CB8AC3E}">
        <p14:creationId xmlns:p14="http://schemas.microsoft.com/office/powerpoint/2010/main" val="2470526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26</a:t>
            </a:fld>
            <a:endParaRPr lang="fr-FR"/>
          </a:p>
        </p:txBody>
      </p:sp>
    </p:spTree>
    <p:extLst>
      <p:ext uri="{BB962C8B-B14F-4D97-AF65-F5344CB8AC3E}">
        <p14:creationId xmlns:p14="http://schemas.microsoft.com/office/powerpoint/2010/main" val="1707871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27</a:t>
            </a:fld>
            <a:endParaRPr lang="fr-FR"/>
          </a:p>
        </p:txBody>
      </p:sp>
    </p:spTree>
    <p:extLst>
      <p:ext uri="{BB962C8B-B14F-4D97-AF65-F5344CB8AC3E}">
        <p14:creationId xmlns:p14="http://schemas.microsoft.com/office/powerpoint/2010/main" val="1082572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28</a:t>
            </a:fld>
            <a:endParaRPr lang="fr-FR"/>
          </a:p>
        </p:txBody>
      </p:sp>
    </p:spTree>
    <p:extLst>
      <p:ext uri="{BB962C8B-B14F-4D97-AF65-F5344CB8AC3E}">
        <p14:creationId xmlns:p14="http://schemas.microsoft.com/office/powerpoint/2010/main" val="2025975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29</a:t>
            </a:fld>
            <a:endParaRPr lang="fr-FR"/>
          </a:p>
        </p:txBody>
      </p:sp>
    </p:spTree>
    <p:extLst>
      <p:ext uri="{BB962C8B-B14F-4D97-AF65-F5344CB8AC3E}">
        <p14:creationId xmlns:p14="http://schemas.microsoft.com/office/powerpoint/2010/main" val="4226300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30</a:t>
            </a:fld>
            <a:endParaRPr lang="fr-FR"/>
          </a:p>
        </p:txBody>
      </p:sp>
    </p:spTree>
    <p:extLst>
      <p:ext uri="{BB962C8B-B14F-4D97-AF65-F5344CB8AC3E}">
        <p14:creationId xmlns:p14="http://schemas.microsoft.com/office/powerpoint/2010/main" val="3356637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31</a:t>
            </a:fld>
            <a:endParaRPr lang="fr-FR"/>
          </a:p>
        </p:txBody>
      </p:sp>
    </p:spTree>
    <p:extLst>
      <p:ext uri="{BB962C8B-B14F-4D97-AF65-F5344CB8AC3E}">
        <p14:creationId xmlns:p14="http://schemas.microsoft.com/office/powerpoint/2010/main" val="11972314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32</a:t>
            </a:fld>
            <a:endParaRPr lang="fr-FR"/>
          </a:p>
        </p:txBody>
      </p:sp>
    </p:spTree>
    <p:extLst>
      <p:ext uri="{BB962C8B-B14F-4D97-AF65-F5344CB8AC3E}">
        <p14:creationId xmlns:p14="http://schemas.microsoft.com/office/powerpoint/2010/main" val="35414248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33</a:t>
            </a:fld>
            <a:endParaRPr lang="fr-FR"/>
          </a:p>
        </p:txBody>
      </p:sp>
    </p:spTree>
    <p:extLst>
      <p:ext uri="{BB962C8B-B14F-4D97-AF65-F5344CB8AC3E}">
        <p14:creationId xmlns:p14="http://schemas.microsoft.com/office/powerpoint/2010/main" val="3455741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34</a:t>
            </a:fld>
            <a:endParaRPr lang="fr-FR"/>
          </a:p>
        </p:txBody>
      </p:sp>
    </p:spTree>
    <p:extLst>
      <p:ext uri="{BB962C8B-B14F-4D97-AF65-F5344CB8AC3E}">
        <p14:creationId xmlns:p14="http://schemas.microsoft.com/office/powerpoint/2010/main" val="610181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35</a:t>
            </a:fld>
            <a:endParaRPr lang="fr-FR"/>
          </a:p>
        </p:txBody>
      </p:sp>
    </p:spTree>
    <p:extLst>
      <p:ext uri="{BB962C8B-B14F-4D97-AF65-F5344CB8AC3E}">
        <p14:creationId xmlns:p14="http://schemas.microsoft.com/office/powerpoint/2010/main" val="1504791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5</a:t>
            </a:fld>
            <a:endParaRPr lang="fr-FR"/>
          </a:p>
        </p:txBody>
      </p:sp>
    </p:spTree>
    <p:extLst>
      <p:ext uri="{BB962C8B-B14F-4D97-AF65-F5344CB8AC3E}">
        <p14:creationId xmlns:p14="http://schemas.microsoft.com/office/powerpoint/2010/main" val="249128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36</a:t>
            </a:fld>
            <a:endParaRPr lang="fr-FR"/>
          </a:p>
        </p:txBody>
      </p:sp>
    </p:spTree>
    <p:extLst>
      <p:ext uri="{BB962C8B-B14F-4D97-AF65-F5344CB8AC3E}">
        <p14:creationId xmlns:p14="http://schemas.microsoft.com/office/powerpoint/2010/main" val="8247954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37</a:t>
            </a:fld>
            <a:endParaRPr lang="fr-FR"/>
          </a:p>
        </p:txBody>
      </p:sp>
    </p:spTree>
    <p:extLst>
      <p:ext uri="{BB962C8B-B14F-4D97-AF65-F5344CB8AC3E}">
        <p14:creationId xmlns:p14="http://schemas.microsoft.com/office/powerpoint/2010/main" val="6060247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38</a:t>
            </a:fld>
            <a:endParaRPr lang="fr-FR"/>
          </a:p>
        </p:txBody>
      </p:sp>
    </p:spTree>
    <p:extLst>
      <p:ext uri="{BB962C8B-B14F-4D97-AF65-F5344CB8AC3E}">
        <p14:creationId xmlns:p14="http://schemas.microsoft.com/office/powerpoint/2010/main" val="5030886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39</a:t>
            </a:fld>
            <a:endParaRPr lang="fr-FR"/>
          </a:p>
        </p:txBody>
      </p:sp>
    </p:spTree>
    <p:extLst>
      <p:ext uri="{BB962C8B-B14F-4D97-AF65-F5344CB8AC3E}">
        <p14:creationId xmlns:p14="http://schemas.microsoft.com/office/powerpoint/2010/main" val="1836070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7</a:t>
            </a:fld>
            <a:endParaRPr lang="fr-FR"/>
          </a:p>
        </p:txBody>
      </p:sp>
    </p:spTree>
    <p:extLst>
      <p:ext uri="{BB962C8B-B14F-4D97-AF65-F5344CB8AC3E}">
        <p14:creationId xmlns:p14="http://schemas.microsoft.com/office/powerpoint/2010/main" val="2249616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8</a:t>
            </a:fld>
            <a:endParaRPr lang="fr-FR"/>
          </a:p>
        </p:txBody>
      </p:sp>
    </p:spTree>
    <p:extLst>
      <p:ext uri="{BB962C8B-B14F-4D97-AF65-F5344CB8AC3E}">
        <p14:creationId xmlns:p14="http://schemas.microsoft.com/office/powerpoint/2010/main" val="157688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9</a:t>
            </a:fld>
            <a:endParaRPr lang="fr-FR"/>
          </a:p>
        </p:txBody>
      </p:sp>
    </p:spTree>
    <p:extLst>
      <p:ext uri="{BB962C8B-B14F-4D97-AF65-F5344CB8AC3E}">
        <p14:creationId xmlns:p14="http://schemas.microsoft.com/office/powerpoint/2010/main" val="248271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10</a:t>
            </a:fld>
            <a:endParaRPr lang="fr-FR"/>
          </a:p>
        </p:txBody>
      </p:sp>
    </p:spTree>
    <p:extLst>
      <p:ext uri="{BB962C8B-B14F-4D97-AF65-F5344CB8AC3E}">
        <p14:creationId xmlns:p14="http://schemas.microsoft.com/office/powerpoint/2010/main" val="2898780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11</a:t>
            </a:fld>
            <a:endParaRPr lang="fr-FR"/>
          </a:p>
        </p:txBody>
      </p:sp>
    </p:spTree>
    <p:extLst>
      <p:ext uri="{BB962C8B-B14F-4D97-AF65-F5344CB8AC3E}">
        <p14:creationId xmlns:p14="http://schemas.microsoft.com/office/powerpoint/2010/main" val="111296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12</a:t>
            </a:fld>
            <a:endParaRPr lang="fr-FR"/>
          </a:p>
        </p:txBody>
      </p:sp>
    </p:spTree>
    <p:extLst>
      <p:ext uri="{BB962C8B-B14F-4D97-AF65-F5344CB8AC3E}">
        <p14:creationId xmlns:p14="http://schemas.microsoft.com/office/powerpoint/2010/main" val="6352989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9" name="bk object 16"/>
          <p:cNvSpPr>
            <a:spLocks/>
          </p:cNvSpPr>
          <p:nvPr userDrawn="1"/>
        </p:nvSpPr>
        <p:spPr bwMode="auto">
          <a:xfrm>
            <a:off x="0" y="1"/>
            <a:ext cx="9144000" cy="5143500"/>
          </a:xfrm>
          <a:custGeom>
            <a:avLst/>
            <a:gdLst>
              <a:gd name="T0" fmla="*/ 0 w 10692130"/>
              <a:gd name="T1" fmla="*/ 28 h 7560309"/>
              <a:gd name="T2" fmla="*/ 7838 w 10692130"/>
              <a:gd name="T3" fmla="*/ 28 h 7560309"/>
              <a:gd name="T4" fmla="*/ 7838 w 10692130"/>
              <a:gd name="T5" fmla="*/ 0 h 7560309"/>
              <a:gd name="T6" fmla="*/ 0 w 10692130"/>
              <a:gd name="T7" fmla="*/ 0 h 7560309"/>
              <a:gd name="T8" fmla="*/ 0 w 10692130"/>
              <a:gd name="T9" fmla="*/ 28 h 7560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92130" h="7560309">
                <a:moveTo>
                  <a:pt x="0" y="7559992"/>
                </a:moveTo>
                <a:lnTo>
                  <a:pt x="10692003" y="7559992"/>
                </a:lnTo>
                <a:lnTo>
                  <a:pt x="10692003" y="0"/>
                </a:lnTo>
                <a:lnTo>
                  <a:pt x="0" y="0"/>
                </a:lnTo>
                <a:lnTo>
                  <a:pt x="0" y="7559992"/>
                </a:lnTo>
                <a:close/>
              </a:path>
            </a:pathLst>
          </a:custGeom>
          <a:solidFill>
            <a:srgbClr val="00AEC6"/>
          </a:solidFill>
          <a:ln w="9525">
            <a:noFill/>
            <a:round/>
            <a:headEnd/>
            <a:tailEnd/>
          </a:ln>
        </p:spPr>
        <p:txBody>
          <a:bodyPr lIns="0" tIns="0" rIns="0" bIns="0"/>
          <a:lstStyle/>
          <a:p>
            <a:endParaRPr lang="fr-FR">
              <a:latin typeface="+mj-lt"/>
            </a:endParaRPr>
          </a:p>
        </p:txBody>
      </p:sp>
      <p:pic>
        <p:nvPicPr>
          <p:cNvPr id="2"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103" b="25087"/>
          <a:stretch/>
        </p:blipFill>
        <p:spPr bwMode="auto">
          <a:xfrm>
            <a:off x="0" y="1297949"/>
            <a:ext cx="4569828" cy="3845552"/>
          </a:xfrm>
          <a:prstGeom prst="rect">
            <a:avLst/>
          </a:prstGeom>
          <a:noFill/>
          <a:extLst>
            <a:ext uri="{909E8E84-426E-40DD-AFC4-6F175D3DCCD1}">
              <a14:hiddenFill xmlns:a14="http://schemas.microsoft.com/office/drawing/2010/main">
                <a:solidFill>
                  <a:srgbClr val="FFFFFF"/>
                </a:solidFill>
              </a14:hiddenFill>
            </a:ext>
          </a:extLst>
        </p:spPr>
      </p:pic>
      <p:sp>
        <p:nvSpPr>
          <p:cNvPr id="12" name="Titre 11"/>
          <p:cNvSpPr>
            <a:spLocks noGrp="1"/>
          </p:cNvSpPr>
          <p:nvPr>
            <p:ph type="title" hasCustomPrompt="1"/>
          </p:nvPr>
        </p:nvSpPr>
        <p:spPr>
          <a:xfrm>
            <a:off x="1372180" y="1925196"/>
            <a:ext cx="7651171" cy="2237136"/>
          </a:xfrm>
          <a:prstGeom prst="rect">
            <a:avLst/>
          </a:prstGeom>
        </p:spPr>
        <p:txBody>
          <a:bodyPr lIns="81628" tIns="40814" rIns="81628" bIns="40814"/>
          <a:lstStyle>
            <a:lvl1pPr marL="0" indent="1037361" algn="l">
              <a:defRPr sz="5000" b="1">
                <a:solidFill>
                  <a:schemeClr val="bg1"/>
                </a:solidFill>
                <a:latin typeface="Source Sans Pro" pitchFamily="34" charset="0"/>
              </a:defRPr>
            </a:lvl1pPr>
          </a:lstStyle>
          <a:p>
            <a:r>
              <a:rPr lang="en-US" noProof="0" dirty="0"/>
              <a:t>Insert title of the       presentation in bold here</a:t>
            </a:r>
          </a:p>
        </p:txBody>
      </p:sp>
      <p:sp>
        <p:nvSpPr>
          <p:cNvPr id="14" name="Sous-titre 2"/>
          <p:cNvSpPr>
            <a:spLocks noGrp="1"/>
          </p:cNvSpPr>
          <p:nvPr>
            <p:ph type="subTitle" idx="1" hasCustomPrompt="1"/>
          </p:nvPr>
        </p:nvSpPr>
        <p:spPr>
          <a:xfrm>
            <a:off x="6258689" y="4759837"/>
            <a:ext cx="2696400" cy="264600"/>
          </a:xfrm>
          <a:prstGeom prst="rect">
            <a:avLst/>
          </a:prstGeom>
        </p:spPr>
        <p:txBody>
          <a:bodyPr wrap="square" lIns="81628" tIns="40814" rIns="81628" bIns="40814" anchor="ctr">
            <a:spAutoFit/>
          </a:bodyPr>
          <a:lstStyle>
            <a:lvl1pPr marL="0" indent="0" algn="r">
              <a:lnSpc>
                <a:spcPct val="90000"/>
              </a:lnSpc>
              <a:buNone/>
              <a:defRPr sz="1300" b="0">
                <a:solidFill>
                  <a:schemeClr val="bg1"/>
                </a:solidFill>
              </a:defRPr>
            </a:lvl1pPr>
            <a:lvl2pPr marL="306107" indent="0" algn="ctr">
              <a:buNone/>
              <a:defRPr sz="1300"/>
            </a:lvl2pPr>
            <a:lvl3pPr marL="612213" indent="0" algn="ctr">
              <a:buNone/>
              <a:defRPr sz="1200"/>
            </a:lvl3pPr>
            <a:lvl4pPr marL="918320" indent="0" algn="ctr">
              <a:buNone/>
              <a:defRPr sz="1100"/>
            </a:lvl4pPr>
            <a:lvl5pPr marL="1224427" indent="0" algn="ctr">
              <a:buNone/>
              <a:defRPr sz="1100"/>
            </a:lvl5pPr>
            <a:lvl6pPr marL="1530534" indent="0" algn="ctr">
              <a:buNone/>
              <a:defRPr sz="1100"/>
            </a:lvl6pPr>
            <a:lvl7pPr marL="1836640" indent="0" algn="ctr">
              <a:buNone/>
              <a:defRPr sz="1100"/>
            </a:lvl7pPr>
            <a:lvl8pPr marL="2142747" indent="0" algn="ctr">
              <a:buNone/>
              <a:defRPr sz="1100"/>
            </a:lvl8pPr>
            <a:lvl9pPr marL="2448853" indent="0" algn="ctr">
              <a:buNone/>
              <a:defRPr sz="1100"/>
            </a:lvl9pPr>
          </a:lstStyle>
          <a:p>
            <a:r>
              <a:rPr lang="en-US" noProof="0" dirty="0"/>
              <a:t>Date - Place</a:t>
            </a:r>
          </a:p>
        </p:txBody>
      </p:sp>
      <p:sp>
        <p:nvSpPr>
          <p:cNvPr id="11" name="Espace réservé du contenu 10"/>
          <p:cNvSpPr>
            <a:spLocks noGrp="1"/>
          </p:cNvSpPr>
          <p:nvPr>
            <p:ph sz="quarter" idx="12" hasCustomPrompt="1"/>
          </p:nvPr>
        </p:nvSpPr>
        <p:spPr>
          <a:xfrm>
            <a:off x="6258689" y="4510088"/>
            <a:ext cx="2696400" cy="264600"/>
          </a:xfrm>
          <a:prstGeom prst="rect">
            <a:avLst/>
          </a:prstGeom>
        </p:spPr>
        <p:txBody>
          <a:bodyPr lIns="81628" tIns="40814" rIns="81628" bIns="40814" anchor="ctr"/>
          <a:lstStyle>
            <a:lvl1pPr marL="0" indent="0" algn="r">
              <a:buNone/>
              <a:defRPr sz="1300">
                <a:solidFill>
                  <a:schemeClr val="bg1"/>
                </a:solidFill>
              </a:defRPr>
            </a:lvl1pPr>
          </a:lstStyle>
          <a:p>
            <a:pPr lvl="0"/>
            <a:r>
              <a:rPr lang="en-US" noProof="0" dirty="0"/>
              <a:t>Speaker/Team/Other</a:t>
            </a:r>
          </a:p>
        </p:txBody>
      </p:sp>
      <p:pic>
        <p:nvPicPr>
          <p:cNvPr id="1026" name="Picture 2" descr="C:\_Clients\PPT\cdg-ppt\docs-client\axa_logo_open_white_rgb.emf"/>
          <p:cNvPicPr>
            <a:picLocks noChangeAspect="1" noChangeArrowheads="1"/>
          </p:cNvPicPr>
          <p:nvPr userDrawn="1"/>
        </p:nvPicPr>
        <p:blipFill>
          <a:blip r:embed="rId3" cstate="print"/>
          <a:srcRect/>
          <a:stretch>
            <a:fillRect/>
          </a:stretch>
        </p:blipFill>
        <p:spPr bwMode="auto">
          <a:xfrm>
            <a:off x="254000" y="265113"/>
            <a:ext cx="522000" cy="5220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pic>
        <p:nvPicPr>
          <p:cNvPr id="6"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7"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8" name="Espace réservé du texte 4"/>
          <p:cNvSpPr>
            <a:spLocks noGrp="1"/>
          </p:cNvSpPr>
          <p:nvPr>
            <p:ph type="body" sz="quarter" idx="12"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Tree>
    <p:extLst>
      <p:ext uri="{BB962C8B-B14F-4D97-AF65-F5344CB8AC3E}">
        <p14:creationId xmlns:p14="http://schemas.microsoft.com/office/powerpoint/2010/main" val="341707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e Chapter opening page">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254000" y="265113"/>
            <a:ext cx="522000" cy="522000"/>
          </a:xfrm>
          <a:prstGeom prst="rect">
            <a:avLst/>
          </a:prstGeom>
          <a:noFill/>
        </p:spPr>
      </p:pic>
      <p:sp>
        <p:nvSpPr>
          <p:cNvPr id="6" name="Espace réservé du contenu 12"/>
          <p:cNvSpPr>
            <a:spLocks noGrp="1"/>
          </p:cNvSpPr>
          <p:nvPr>
            <p:ph sz="quarter" idx="11" hasCustomPrompt="1"/>
          </p:nvPr>
        </p:nvSpPr>
        <p:spPr>
          <a:xfrm>
            <a:off x="2647951" y="621506"/>
            <a:ext cx="3848100" cy="3871913"/>
          </a:xfrm>
          <a:prstGeom prst="rect">
            <a:avLst/>
          </a:prstGeom>
        </p:spPr>
        <p:txBody>
          <a:bodyPr lIns="81628" tIns="40814" rIns="81628" bIns="40814" anchor="ctr"/>
          <a:lstStyle>
            <a:lvl1pPr algn="ctr">
              <a:buNone/>
              <a:defRPr sz="26800" b="1">
                <a:solidFill>
                  <a:srgbClr val="00AEC6"/>
                </a:solidFill>
                <a:latin typeface="+mn-lt"/>
                <a:cs typeface="Arial" pitchFamily="34" charset="0"/>
              </a:defRPr>
            </a:lvl1pPr>
          </a:lstStyle>
          <a:p>
            <a:pPr lvl="0"/>
            <a:r>
              <a:rPr lang="en-US" noProof="0" dirty="0"/>
              <a:t>1</a:t>
            </a:r>
          </a:p>
        </p:txBody>
      </p:sp>
      <p:sp>
        <p:nvSpPr>
          <p:cNvPr id="7" name="Espace réservé du contenu 9"/>
          <p:cNvSpPr>
            <a:spLocks noGrp="1"/>
          </p:cNvSpPr>
          <p:nvPr>
            <p:ph sz="quarter" idx="10" hasCustomPrompt="1"/>
          </p:nvPr>
        </p:nvSpPr>
        <p:spPr>
          <a:xfrm>
            <a:off x="0" y="2260569"/>
            <a:ext cx="9144000" cy="621506"/>
          </a:xfrm>
          <a:prstGeom prst="rect">
            <a:avLst/>
          </a:prstGeom>
        </p:spPr>
        <p:txBody>
          <a:bodyPr lIns="81628" tIns="40814" rIns="81628" bIns="40814" anchor="ctr"/>
          <a:lstStyle>
            <a:lvl1pPr algn="ctr">
              <a:buNone/>
              <a:defRPr sz="3000" b="0" baseline="0">
                <a:solidFill>
                  <a:schemeClr val="tx1"/>
                </a:solidFill>
                <a:latin typeface="+mn-lt"/>
                <a:cs typeface="Arial" pitchFamily="34" charset="0"/>
              </a:defRPr>
            </a:lvl1pPr>
          </a:lstStyle>
          <a:p>
            <a:pPr lvl="0"/>
            <a:r>
              <a:rPr lang="en-US" noProof="0" dirty="0"/>
              <a:t>Chapter opening page</a:t>
            </a:r>
          </a:p>
        </p:txBody>
      </p:sp>
    </p:spTree>
    <p:extLst>
      <p:ext uri="{BB962C8B-B14F-4D97-AF65-F5344CB8AC3E}">
        <p14:creationId xmlns:p14="http://schemas.microsoft.com/office/powerpoint/2010/main" val="2707513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012343" y="1372353"/>
            <a:ext cx="5760000" cy="2880000"/>
          </a:xfrm>
          <a:prstGeom prst="rect">
            <a:avLst/>
          </a:prstGeom>
        </p:spPr>
        <p:txBody>
          <a:bodyPr lIns="0" tIns="0" rIns="0" bIns="0"/>
          <a:lstStyle>
            <a:lvl1pPr marL="809625" indent="-809625">
              <a:buClr>
                <a:schemeClr val="tx2"/>
              </a:buClr>
              <a:buFont typeface="+mj-lt"/>
              <a:buAutoNum type="arabicPeriod"/>
              <a:defRPr sz="1600">
                <a:latin typeface="+mn-lt"/>
              </a:defRPr>
            </a:lvl1pPr>
            <a:lvl2pPr>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Click to add text</a:t>
            </a:r>
            <a:endParaRPr lang="fr-FR" dirty="0"/>
          </a:p>
        </p:txBody>
      </p:sp>
      <p:pic>
        <p:nvPicPr>
          <p:cNvPr id="1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3"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4" name="Espace réservé du pied de page 3"/>
          <p:cNvSpPr>
            <a:spLocks noGrp="1"/>
          </p:cNvSpPr>
          <p:nvPr>
            <p:ph type="ftr" sz="quarter" idx="13"/>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264721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s/Charts">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4000" y="1230406"/>
            <a:ext cx="882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Table title</a:t>
            </a:r>
          </a:p>
        </p:txBody>
      </p:sp>
      <p:sp>
        <p:nvSpPr>
          <p:cNvPr id="5" name="Espace réservé du tableau 4"/>
          <p:cNvSpPr>
            <a:spLocks noGrp="1"/>
          </p:cNvSpPr>
          <p:nvPr>
            <p:ph type="tbl" sz="quarter" idx="13" hasCustomPrompt="1"/>
          </p:nvPr>
        </p:nvSpPr>
        <p:spPr>
          <a:xfrm>
            <a:off x="234000" y="1764506"/>
            <a:ext cx="8820000" cy="2500313"/>
          </a:xfrm>
          <a:prstGeom prst="rect">
            <a:avLst/>
          </a:prstGeom>
        </p:spPr>
        <p:txBody>
          <a:bodyPr anchor="ctr"/>
          <a:lstStyle>
            <a:lvl1pPr marL="0" indent="0" algn="ctr">
              <a:buFontTx/>
              <a:buNone/>
              <a:defRPr sz="2000">
                <a:solidFill>
                  <a:schemeClr val="tx2"/>
                </a:solidFill>
              </a:defRPr>
            </a:lvl1pPr>
          </a:lstStyle>
          <a:p>
            <a:r>
              <a:rPr lang="en-US" dirty="0"/>
              <a:t>Click on the icon to add a table</a:t>
            </a:r>
            <a:endParaRPr lang="fr-FR" dirty="0"/>
          </a:p>
        </p:txBody>
      </p:sp>
      <p:sp>
        <p:nvSpPr>
          <p:cNvPr id="16" name="Espace réservé du texte 2"/>
          <p:cNvSpPr>
            <a:spLocks noGrp="1"/>
          </p:cNvSpPr>
          <p:nvPr>
            <p:ph type="body" sz="quarter" idx="14" hasCustomPrompt="1"/>
          </p:nvPr>
        </p:nvSpPr>
        <p:spPr>
          <a:xfrm>
            <a:off x="234000" y="1444719"/>
            <a:ext cx="882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Table subtitle</a:t>
            </a:r>
          </a:p>
        </p:txBody>
      </p:sp>
      <p:pic>
        <p:nvPicPr>
          <p:cNvPr id="1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5"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7" name="Espace réservé du pied de page 3"/>
          <p:cNvSpPr>
            <a:spLocks noGrp="1"/>
          </p:cNvSpPr>
          <p:nvPr>
            <p:ph type="ftr" sz="quarter" idx="15"/>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019180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istogram x2">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marR="0" indent="0" algn="l" defTabSz="913723" rtl="0" eaLnBrk="0" fontAlgn="base" latinLnBrk="0" hangingPunct="0">
              <a:lnSpc>
                <a:spcPct val="100000"/>
              </a:lnSpc>
              <a:spcBef>
                <a:spcPct val="20000"/>
              </a:spcBef>
              <a:spcAft>
                <a:spcPct val="0"/>
              </a:spcAft>
              <a:buClrTx/>
              <a:buSzTx/>
              <a:buFont typeface="Arial" charset="0"/>
              <a:buNone/>
              <a:tabLst/>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399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4140000" cy="2430000"/>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endParaRPr lang="fr-FR" dirty="0"/>
          </a:p>
        </p:txBody>
      </p:sp>
      <p:sp>
        <p:nvSpPr>
          <p:cNvPr id="22" name="Espace réservé du texte 2"/>
          <p:cNvSpPr>
            <a:spLocks noGrp="1"/>
          </p:cNvSpPr>
          <p:nvPr>
            <p:ph type="body" sz="quarter" idx="16" hasCustomPrompt="1"/>
          </p:nvPr>
        </p:nvSpPr>
        <p:spPr>
          <a:xfrm>
            <a:off x="4570413"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23" name="Espace réservé du texte 2"/>
          <p:cNvSpPr>
            <a:spLocks noGrp="1"/>
          </p:cNvSpPr>
          <p:nvPr>
            <p:ph type="body" sz="quarter" idx="17" hasCustomPrompt="1"/>
          </p:nvPr>
        </p:nvSpPr>
        <p:spPr>
          <a:xfrm>
            <a:off x="4570413"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24" name="Espace réservé du graphique 3"/>
          <p:cNvSpPr>
            <a:spLocks noGrp="1"/>
          </p:cNvSpPr>
          <p:nvPr>
            <p:ph type="chart" sz="quarter" idx="18" hasCustomPrompt="1"/>
          </p:nvPr>
        </p:nvSpPr>
        <p:spPr>
          <a:xfrm>
            <a:off x="4570413" y="1778794"/>
            <a:ext cx="4140000" cy="2430000"/>
          </a:xfrm>
          <a:prstGeom prst="rect">
            <a:avLst/>
          </a:prstGeom>
        </p:spPr>
        <p:txBody>
          <a:bodyPr anchor="ctr"/>
          <a:lstStyle>
            <a:lvl1pPr marL="0" marR="0" indent="0" algn="ctr" defTabSz="913723" rtl="0" eaLnBrk="0" fontAlgn="base" latinLnBrk="0" hangingPunct="0">
              <a:lnSpc>
                <a:spcPct val="100000"/>
              </a:lnSpc>
              <a:spcBef>
                <a:spcPct val="20000"/>
              </a:spcBef>
              <a:spcAft>
                <a:spcPct val="0"/>
              </a:spcAft>
              <a:buClrTx/>
              <a:buSzTx/>
              <a:buFontTx/>
              <a:buNone/>
              <a:tabLst/>
              <a:defRPr sz="2000">
                <a:solidFill>
                  <a:schemeClr val="tx2"/>
                </a:solidFill>
                <a:latin typeface="+mn-lt"/>
              </a:defRPr>
            </a:lvl1pPr>
          </a:lstStyle>
          <a:p>
            <a:r>
              <a:rPr lang="en-US" dirty="0"/>
              <a:t>Click on the icon to add a graph</a:t>
            </a:r>
            <a:endParaRPr lang="fr-FR" dirty="0"/>
          </a:p>
        </p:txBody>
      </p:sp>
      <p:pic>
        <p:nvPicPr>
          <p:cNvPr id="13"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4"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5" name="Espace réservé du pied de page 3"/>
          <p:cNvSpPr>
            <a:spLocks noGrp="1"/>
          </p:cNvSpPr>
          <p:nvPr>
            <p:ph type="ftr" sz="quarter" idx="19"/>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130335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istogram x4">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399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22" name="Espace réservé du texte 2"/>
          <p:cNvSpPr>
            <a:spLocks noGrp="1"/>
          </p:cNvSpPr>
          <p:nvPr>
            <p:ph type="body" sz="quarter" idx="16" hasCustomPrompt="1"/>
          </p:nvPr>
        </p:nvSpPr>
        <p:spPr>
          <a:xfrm>
            <a:off x="461135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23" name="Espace réservé du texte 2"/>
          <p:cNvSpPr>
            <a:spLocks noGrp="1"/>
          </p:cNvSpPr>
          <p:nvPr>
            <p:ph type="body" sz="quarter" idx="17" hasCustomPrompt="1"/>
          </p:nvPr>
        </p:nvSpPr>
        <p:spPr>
          <a:xfrm>
            <a:off x="461135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24" name="Espace réservé du graphique 3"/>
          <p:cNvSpPr>
            <a:spLocks noGrp="1"/>
          </p:cNvSpPr>
          <p:nvPr>
            <p:ph type="chart" sz="quarter" idx="18" hasCustomPrompt="1"/>
          </p:nvPr>
        </p:nvSpPr>
        <p:spPr>
          <a:xfrm>
            <a:off x="4611357" y="1778794"/>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13" name="Espace réservé du texte 2"/>
          <p:cNvSpPr>
            <a:spLocks noGrp="1"/>
          </p:cNvSpPr>
          <p:nvPr>
            <p:ph type="body" sz="quarter" idx="19" hasCustomPrompt="1"/>
          </p:nvPr>
        </p:nvSpPr>
        <p:spPr>
          <a:xfrm>
            <a:off x="233997" y="3073494"/>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4" name="Espace réservé du texte 2"/>
          <p:cNvSpPr>
            <a:spLocks noGrp="1"/>
          </p:cNvSpPr>
          <p:nvPr>
            <p:ph type="body" sz="quarter" idx="20" hasCustomPrompt="1"/>
          </p:nvPr>
        </p:nvSpPr>
        <p:spPr>
          <a:xfrm>
            <a:off x="233997" y="3287807"/>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15" name="Espace réservé du graphique 3"/>
          <p:cNvSpPr>
            <a:spLocks noGrp="1"/>
          </p:cNvSpPr>
          <p:nvPr>
            <p:ph type="chart" sz="quarter" idx="21" hasCustomPrompt="1"/>
          </p:nvPr>
        </p:nvSpPr>
        <p:spPr>
          <a:xfrm>
            <a:off x="233997" y="3621882"/>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17" name="Espace réservé du texte 2"/>
          <p:cNvSpPr>
            <a:spLocks noGrp="1"/>
          </p:cNvSpPr>
          <p:nvPr>
            <p:ph type="body" sz="quarter" idx="22" hasCustomPrompt="1"/>
          </p:nvPr>
        </p:nvSpPr>
        <p:spPr>
          <a:xfrm>
            <a:off x="4611357" y="3073494"/>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8" name="Espace réservé du texte 2"/>
          <p:cNvSpPr>
            <a:spLocks noGrp="1"/>
          </p:cNvSpPr>
          <p:nvPr>
            <p:ph type="body" sz="quarter" idx="23" hasCustomPrompt="1"/>
          </p:nvPr>
        </p:nvSpPr>
        <p:spPr>
          <a:xfrm>
            <a:off x="4611357" y="3287807"/>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19" name="Espace réservé du graphique 3"/>
          <p:cNvSpPr>
            <a:spLocks noGrp="1"/>
          </p:cNvSpPr>
          <p:nvPr>
            <p:ph type="chart" sz="quarter" idx="24" hasCustomPrompt="1"/>
          </p:nvPr>
        </p:nvSpPr>
        <p:spPr>
          <a:xfrm>
            <a:off x="4611357" y="3621882"/>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pic>
        <p:nvPicPr>
          <p:cNvPr id="2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21"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25" name="Espace réservé du pied de page 3"/>
          <p:cNvSpPr>
            <a:spLocks noGrp="1"/>
          </p:cNvSpPr>
          <p:nvPr>
            <p:ph type="ftr" sz="quarter" idx="25"/>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415503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pPr lvl="0"/>
            <a:r>
              <a:rPr lang="en-US" noProof="0" dirty="0"/>
              <a:t>Subtitle or next title (optional)</a:t>
            </a:r>
          </a:p>
        </p:txBody>
      </p:sp>
      <p:sp>
        <p:nvSpPr>
          <p:cNvPr id="3" name="Espace réservé du texte 2"/>
          <p:cNvSpPr>
            <a:spLocks noGrp="1"/>
          </p:cNvSpPr>
          <p:nvPr>
            <p:ph type="body" sz="quarter" idx="12" hasCustomPrompt="1"/>
          </p:nvPr>
        </p:nvSpPr>
        <p:spPr>
          <a:xfrm>
            <a:off x="233997" y="1230406"/>
            <a:ext cx="32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32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3240000" cy="2430000"/>
          </a:xfrm>
          <a:prstGeom prst="rect">
            <a:avLst/>
          </a:prstGeom>
        </p:spPr>
        <p:txBody>
          <a:bodyPr anchor="ctr"/>
          <a:lstStyle>
            <a:lvl1pPr marL="0" indent="0" algn="ctr">
              <a:buFontTx/>
              <a:buNone/>
              <a:defRPr sz="2000" baseline="0">
                <a:solidFill>
                  <a:schemeClr val="tx2"/>
                </a:solidFill>
                <a:latin typeface="+mn-lt"/>
              </a:defRPr>
            </a:lvl1pPr>
          </a:lstStyle>
          <a:p>
            <a:r>
              <a:rPr lang="en-US" dirty="0"/>
              <a:t>Click on</a:t>
            </a:r>
          </a:p>
          <a:p>
            <a:r>
              <a:rPr lang="en-US" dirty="0"/>
              <a:t> the icon to add a graph</a:t>
            </a:r>
            <a:endParaRPr lang="fr-FR" dirty="0"/>
          </a:p>
        </p:txBody>
      </p:sp>
      <p:sp>
        <p:nvSpPr>
          <p:cNvPr id="5" name="Espace réservé du texte 4"/>
          <p:cNvSpPr>
            <a:spLocks noGrp="1"/>
          </p:cNvSpPr>
          <p:nvPr>
            <p:ph type="body" sz="quarter" idx="16" hasCustomPrompt="1"/>
          </p:nvPr>
        </p:nvSpPr>
        <p:spPr>
          <a:xfrm>
            <a:off x="3796367" y="1889523"/>
            <a:ext cx="4359275" cy="2620565"/>
          </a:xfrm>
          <a:prstGeom prst="rect">
            <a:avLst/>
          </a:prstGeom>
        </p:spPr>
        <p:txBody>
          <a:bodyPr lIns="0" tIns="0" rIns="0" bIns="0"/>
          <a:lstStyle>
            <a:lvl1pPr marL="341345" indent="-341345">
              <a:buSzPct val="120000"/>
              <a:buFontTx/>
              <a:buBlip>
                <a:blip r:embed="rId2"/>
              </a:buBlip>
              <a:defRPr sz="1600">
                <a:latin typeface="+mj-lt"/>
              </a:defRPr>
            </a:lvl1pPr>
          </a:lstStyle>
          <a:p>
            <a:pPr lvl="0"/>
            <a:r>
              <a:rPr lang="en-US" dirty="0"/>
              <a:t>Click to add text</a:t>
            </a:r>
            <a:endParaRPr lang="fr-FR" dirty="0"/>
          </a:p>
        </p:txBody>
      </p:sp>
      <p:pic>
        <p:nvPicPr>
          <p:cNvPr id="13"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4"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5" name="Espace réservé du pied de page 3"/>
          <p:cNvSpPr>
            <a:spLocks noGrp="1"/>
          </p:cNvSpPr>
          <p:nvPr>
            <p:ph type="ftr" sz="quarter" idx="17"/>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56189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3 blocs">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sp>
        <p:nvSpPr>
          <p:cNvPr id="20" name="Espace réservé du texte 19"/>
          <p:cNvSpPr>
            <a:spLocks noGrp="1"/>
          </p:cNvSpPr>
          <p:nvPr>
            <p:ph type="body" sz="quarter" idx="14" hasCustomPrompt="1"/>
          </p:nvPr>
        </p:nvSpPr>
        <p:spPr>
          <a:xfrm>
            <a:off x="39600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endParaRPr lang="fr-FR" dirty="0"/>
          </a:p>
        </p:txBody>
      </p:sp>
      <p:sp>
        <p:nvSpPr>
          <p:cNvPr id="21" name="Espace réservé du texte 19"/>
          <p:cNvSpPr>
            <a:spLocks noGrp="1"/>
          </p:cNvSpPr>
          <p:nvPr>
            <p:ph type="body" sz="quarter" idx="15" hasCustomPrompt="1"/>
          </p:nvPr>
        </p:nvSpPr>
        <p:spPr>
          <a:xfrm>
            <a:off x="331200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22" name="Espace réservé du texte 19"/>
          <p:cNvSpPr>
            <a:spLocks noGrp="1"/>
          </p:cNvSpPr>
          <p:nvPr>
            <p:ph type="body" sz="quarter" idx="16" hasCustomPrompt="1"/>
          </p:nvPr>
        </p:nvSpPr>
        <p:spPr>
          <a:xfrm>
            <a:off x="622705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25" name="Espace réservé du texte 24"/>
          <p:cNvSpPr>
            <a:spLocks noGrp="1"/>
          </p:cNvSpPr>
          <p:nvPr>
            <p:ph type="body" sz="quarter" idx="17" hasCustomPrompt="1"/>
          </p:nvPr>
        </p:nvSpPr>
        <p:spPr>
          <a:xfrm>
            <a:off x="39600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sp>
        <p:nvSpPr>
          <p:cNvPr id="30" name="Espace réservé du texte 24"/>
          <p:cNvSpPr>
            <a:spLocks noGrp="1"/>
          </p:cNvSpPr>
          <p:nvPr>
            <p:ph type="body" sz="quarter" idx="18" hasCustomPrompt="1"/>
          </p:nvPr>
        </p:nvSpPr>
        <p:spPr>
          <a:xfrm>
            <a:off x="331295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sp>
        <p:nvSpPr>
          <p:cNvPr id="31" name="Espace réservé du texte 24"/>
          <p:cNvSpPr>
            <a:spLocks noGrp="1"/>
          </p:cNvSpPr>
          <p:nvPr>
            <p:ph type="body" sz="quarter" idx="19" hasCustomPrompt="1"/>
          </p:nvPr>
        </p:nvSpPr>
        <p:spPr>
          <a:xfrm>
            <a:off x="622800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pic>
        <p:nvPicPr>
          <p:cNvPr id="12"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3"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5" name="Espace réservé du texte 4"/>
          <p:cNvSpPr>
            <a:spLocks noGrp="1"/>
          </p:cNvSpPr>
          <p:nvPr>
            <p:ph type="body" sz="quarter" idx="20"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Tree>
    <p:extLst>
      <p:ext uri="{BB962C8B-B14F-4D97-AF65-F5344CB8AC3E}">
        <p14:creationId xmlns:p14="http://schemas.microsoft.com/office/powerpoint/2010/main" val="3263516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1 bloc">
    <p:spTree>
      <p:nvGrpSpPr>
        <p:cNvPr id="1" name=""/>
        <p:cNvGrpSpPr/>
        <p:nvPr/>
      </p:nvGrpSpPr>
      <p:grpSpPr>
        <a:xfrm>
          <a:off x="0" y="0"/>
          <a:ext cx="0" cy="0"/>
          <a:chOff x="0" y="0"/>
          <a:chExt cx="0" cy="0"/>
        </a:xfrm>
      </p:grpSpPr>
      <p:sp>
        <p:nvSpPr>
          <p:cNvPr id="23" name="Espace réservé du texte 19"/>
          <p:cNvSpPr>
            <a:spLocks noGrp="1"/>
          </p:cNvSpPr>
          <p:nvPr>
            <p:ph type="body" sz="quarter" idx="17" hasCustomPrompt="1"/>
          </p:nvPr>
        </p:nvSpPr>
        <p:spPr>
          <a:xfrm>
            <a:off x="5564088" y="1478774"/>
            <a:ext cx="3257177" cy="2185953"/>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sp>
        <p:nvSpPr>
          <p:cNvPr id="19" name="Espace réservé du texte 4"/>
          <p:cNvSpPr>
            <a:spLocks noGrp="1"/>
          </p:cNvSpPr>
          <p:nvPr>
            <p:ph type="body" sz="quarter" idx="16" hasCustomPrompt="1"/>
          </p:nvPr>
        </p:nvSpPr>
        <p:spPr>
          <a:xfrm>
            <a:off x="234951" y="1478775"/>
            <a:ext cx="4335463" cy="2185952"/>
          </a:xfrm>
          <a:prstGeom prst="rect">
            <a:avLst/>
          </a:prstGeom>
        </p:spPr>
        <p:txBody>
          <a:bodyPr lIns="0" tIns="0" rIns="0" bIns="0" anchor="ctr"/>
          <a:lstStyle>
            <a:lvl1pPr marL="341345" indent="-341345">
              <a:buSzPct val="120000"/>
              <a:buFontTx/>
              <a:buBlip>
                <a:blip r:embed="rId2"/>
              </a:buBlip>
              <a:defRPr sz="1600">
                <a:latin typeface="+mj-lt"/>
              </a:defRPr>
            </a:lvl1pPr>
          </a:lstStyle>
          <a:p>
            <a:pPr lvl="0"/>
            <a:r>
              <a:rPr lang="en-US" dirty="0"/>
              <a:t>Click to add text</a:t>
            </a:r>
            <a:endParaRPr lang="fr-FR" dirty="0"/>
          </a:p>
        </p:txBody>
      </p:sp>
      <p:pic>
        <p:nvPicPr>
          <p:cNvPr id="11"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2"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8" name="Espace réservé du texte 4"/>
          <p:cNvSpPr>
            <a:spLocks noGrp="1"/>
          </p:cNvSpPr>
          <p:nvPr>
            <p:ph type="body" sz="quarter" idx="18"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grpSp>
        <p:nvGrpSpPr>
          <p:cNvPr id="20" name="Groupe 5"/>
          <p:cNvGrpSpPr/>
          <p:nvPr userDrawn="1"/>
        </p:nvGrpSpPr>
        <p:grpSpPr>
          <a:xfrm>
            <a:off x="4326923" y="2198769"/>
            <a:ext cx="743595" cy="742788"/>
            <a:chOff x="-1206500" y="1404938"/>
            <a:chExt cx="1463675" cy="1462087"/>
          </a:xfrm>
        </p:grpSpPr>
        <p:sp>
          <p:nvSpPr>
            <p:cNvPr id="21" name="Freeform 5"/>
            <p:cNvSpPr>
              <a:spLocks/>
            </p:cNvSpPr>
            <p:nvPr/>
          </p:nvSpPr>
          <p:spPr bwMode="auto">
            <a:xfrm>
              <a:off x="-1206500" y="1404938"/>
              <a:ext cx="1463675" cy="1462087"/>
            </a:xfrm>
            <a:custGeom>
              <a:avLst/>
              <a:gdLst/>
              <a:ahLst/>
              <a:cxnLst>
                <a:cxn ang="0">
                  <a:pos x="1842" y="969"/>
                </a:cxn>
                <a:cxn ang="0">
                  <a:pos x="1824" y="1107"/>
                </a:cxn>
                <a:cxn ang="0">
                  <a:pos x="1787" y="1237"/>
                </a:cxn>
                <a:cxn ang="0">
                  <a:pos x="1732" y="1361"/>
                </a:cxn>
                <a:cxn ang="0">
                  <a:pos x="1660" y="1473"/>
                </a:cxn>
                <a:cxn ang="0">
                  <a:pos x="1574" y="1572"/>
                </a:cxn>
                <a:cxn ang="0">
                  <a:pos x="1473" y="1660"/>
                </a:cxn>
                <a:cxn ang="0">
                  <a:pos x="1361" y="1731"/>
                </a:cxn>
                <a:cxn ang="0">
                  <a:pos x="1239" y="1787"/>
                </a:cxn>
                <a:cxn ang="0">
                  <a:pos x="1107" y="1824"/>
                </a:cxn>
                <a:cxn ang="0">
                  <a:pos x="969" y="1842"/>
                </a:cxn>
                <a:cxn ang="0">
                  <a:pos x="875" y="1842"/>
                </a:cxn>
                <a:cxn ang="0">
                  <a:pos x="737" y="1824"/>
                </a:cxn>
                <a:cxn ang="0">
                  <a:pos x="605" y="1787"/>
                </a:cxn>
                <a:cxn ang="0">
                  <a:pos x="483" y="1731"/>
                </a:cxn>
                <a:cxn ang="0">
                  <a:pos x="371" y="1660"/>
                </a:cxn>
                <a:cxn ang="0">
                  <a:pos x="270" y="1572"/>
                </a:cxn>
                <a:cxn ang="0">
                  <a:pos x="184" y="1473"/>
                </a:cxn>
                <a:cxn ang="0">
                  <a:pos x="111" y="1361"/>
                </a:cxn>
                <a:cxn ang="0">
                  <a:pos x="55" y="1237"/>
                </a:cxn>
                <a:cxn ang="0">
                  <a:pos x="20" y="1107"/>
                </a:cxn>
                <a:cxn ang="0">
                  <a:pos x="2" y="969"/>
                </a:cxn>
                <a:cxn ang="0">
                  <a:pos x="2" y="873"/>
                </a:cxn>
                <a:cxn ang="0">
                  <a:pos x="20" y="735"/>
                </a:cxn>
                <a:cxn ang="0">
                  <a:pos x="55" y="605"/>
                </a:cxn>
                <a:cxn ang="0">
                  <a:pos x="111" y="481"/>
                </a:cxn>
                <a:cxn ang="0">
                  <a:pos x="184" y="369"/>
                </a:cxn>
                <a:cxn ang="0">
                  <a:pos x="270" y="270"/>
                </a:cxn>
                <a:cxn ang="0">
                  <a:pos x="371" y="182"/>
                </a:cxn>
                <a:cxn ang="0">
                  <a:pos x="483" y="111"/>
                </a:cxn>
                <a:cxn ang="0">
                  <a:pos x="605" y="55"/>
                </a:cxn>
                <a:cxn ang="0">
                  <a:pos x="737" y="18"/>
                </a:cxn>
                <a:cxn ang="0">
                  <a:pos x="875" y="0"/>
                </a:cxn>
                <a:cxn ang="0">
                  <a:pos x="969" y="0"/>
                </a:cxn>
                <a:cxn ang="0">
                  <a:pos x="1107" y="18"/>
                </a:cxn>
                <a:cxn ang="0">
                  <a:pos x="1239" y="55"/>
                </a:cxn>
                <a:cxn ang="0">
                  <a:pos x="1361" y="111"/>
                </a:cxn>
                <a:cxn ang="0">
                  <a:pos x="1473" y="182"/>
                </a:cxn>
                <a:cxn ang="0">
                  <a:pos x="1574" y="270"/>
                </a:cxn>
                <a:cxn ang="0">
                  <a:pos x="1660" y="369"/>
                </a:cxn>
                <a:cxn ang="0">
                  <a:pos x="1732" y="481"/>
                </a:cxn>
                <a:cxn ang="0">
                  <a:pos x="1787" y="605"/>
                </a:cxn>
                <a:cxn ang="0">
                  <a:pos x="1824" y="735"/>
                </a:cxn>
                <a:cxn ang="0">
                  <a:pos x="1842" y="873"/>
                </a:cxn>
              </a:cxnLst>
              <a:rect l="0" t="0" r="r" b="b"/>
              <a:pathLst>
                <a:path w="1844" h="1842">
                  <a:moveTo>
                    <a:pt x="1844" y="922"/>
                  </a:moveTo>
                  <a:lnTo>
                    <a:pt x="1844" y="922"/>
                  </a:lnTo>
                  <a:lnTo>
                    <a:pt x="1842" y="969"/>
                  </a:lnTo>
                  <a:lnTo>
                    <a:pt x="1839" y="1014"/>
                  </a:lnTo>
                  <a:lnTo>
                    <a:pt x="1833" y="1062"/>
                  </a:lnTo>
                  <a:lnTo>
                    <a:pt x="1824" y="1107"/>
                  </a:lnTo>
                  <a:lnTo>
                    <a:pt x="1815" y="1151"/>
                  </a:lnTo>
                  <a:lnTo>
                    <a:pt x="1802" y="1195"/>
                  </a:lnTo>
                  <a:lnTo>
                    <a:pt x="1787" y="1237"/>
                  </a:lnTo>
                  <a:lnTo>
                    <a:pt x="1771" y="1279"/>
                  </a:lnTo>
                  <a:lnTo>
                    <a:pt x="1753" y="1320"/>
                  </a:lnTo>
                  <a:lnTo>
                    <a:pt x="1732" y="1361"/>
                  </a:lnTo>
                  <a:lnTo>
                    <a:pt x="1711" y="1398"/>
                  </a:lnTo>
                  <a:lnTo>
                    <a:pt x="1686" y="1436"/>
                  </a:lnTo>
                  <a:lnTo>
                    <a:pt x="1660" y="1473"/>
                  </a:lnTo>
                  <a:lnTo>
                    <a:pt x="1633" y="1507"/>
                  </a:lnTo>
                  <a:lnTo>
                    <a:pt x="1605" y="1541"/>
                  </a:lnTo>
                  <a:lnTo>
                    <a:pt x="1574" y="1572"/>
                  </a:lnTo>
                  <a:lnTo>
                    <a:pt x="1542" y="1603"/>
                  </a:lnTo>
                  <a:lnTo>
                    <a:pt x="1509" y="1632"/>
                  </a:lnTo>
                  <a:lnTo>
                    <a:pt x="1473" y="1660"/>
                  </a:lnTo>
                  <a:lnTo>
                    <a:pt x="1437" y="1686"/>
                  </a:lnTo>
                  <a:lnTo>
                    <a:pt x="1400" y="1709"/>
                  </a:lnTo>
                  <a:lnTo>
                    <a:pt x="1361" y="1731"/>
                  </a:lnTo>
                  <a:lnTo>
                    <a:pt x="1322" y="1753"/>
                  </a:lnTo>
                  <a:lnTo>
                    <a:pt x="1281" y="1770"/>
                  </a:lnTo>
                  <a:lnTo>
                    <a:pt x="1239" y="1787"/>
                  </a:lnTo>
                  <a:lnTo>
                    <a:pt x="1197" y="1801"/>
                  </a:lnTo>
                  <a:lnTo>
                    <a:pt x="1153" y="1814"/>
                  </a:lnTo>
                  <a:lnTo>
                    <a:pt x="1107" y="1824"/>
                  </a:lnTo>
                  <a:lnTo>
                    <a:pt x="1062" y="1832"/>
                  </a:lnTo>
                  <a:lnTo>
                    <a:pt x="1016" y="1839"/>
                  </a:lnTo>
                  <a:lnTo>
                    <a:pt x="969" y="1842"/>
                  </a:lnTo>
                  <a:lnTo>
                    <a:pt x="922" y="1842"/>
                  </a:lnTo>
                  <a:lnTo>
                    <a:pt x="922" y="1842"/>
                  </a:lnTo>
                  <a:lnTo>
                    <a:pt x="875" y="1842"/>
                  </a:lnTo>
                  <a:lnTo>
                    <a:pt x="828" y="1839"/>
                  </a:lnTo>
                  <a:lnTo>
                    <a:pt x="782" y="1832"/>
                  </a:lnTo>
                  <a:lnTo>
                    <a:pt x="737" y="1824"/>
                  </a:lnTo>
                  <a:lnTo>
                    <a:pt x="691" y="1814"/>
                  </a:lnTo>
                  <a:lnTo>
                    <a:pt x="647" y="1801"/>
                  </a:lnTo>
                  <a:lnTo>
                    <a:pt x="605" y="1787"/>
                  </a:lnTo>
                  <a:lnTo>
                    <a:pt x="563" y="1770"/>
                  </a:lnTo>
                  <a:lnTo>
                    <a:pt x="522" y="1753"/>
                  </a:lnTo>
                  <a:lnTo>
                    <a:pt x="483" y="1731"/>
                  </a:lnTo>
                  <a:lnTo>
                    <a:pt x="444" y="1709"/>
                  </a:lnTo>
                  <a:lnTo>
                    <a:pt x="407" y="1686"/>
                  </a:lnTo>
                  <a:lnTo>
                    <a:pt x="371" y="1660"/>
                  </a:lnTo>
                  <a:lnTo>
                    <a:pt x="335" y="1632"/>
                  </a:lnTo>
                  <a:lnTo>
                    <a:pt x="302" y="1603"/>
                  </a:lnTo>
                  <a:lnTo>
                    <a:pt x="270" y="1572"/>
                  </a:lnTo>
                  <a:lnTo>
                    <a:pt x="239" y="1541"/>
                  </a:lnTo>
                  <a:lnTo>
                    <a:pt x="210" y="1507"/>
                  </a:lnTo>
                  <a:lnTo>
                    <a:pt x="184" y="1473"/>
                  </a:lnTo>
                  <a:lnTo>
                    <a:pt x="158" y="1436"/>
                  </a:lnTo>
                  <a:lnTo>
                    <a:pt x="133" y="1398"/>
                  </a:lnTo>
                  <a:lnTo>
                    <a:pt x="111" y="1361"/>
                  </a:lnTo>
                  <a:lnTo>
                    <a:pt x="91" y="1320"/>
                  </a:lnTo>
                  <a:lnTo>
                    <a:pt x="73" y="1279"/>
                  </a:lnTo>
                  <a:lnTo>
                    <a:pt x="55" y="1237"/>
                  </a:lnTo>
                  <a:lnTo>
                    <a:pt x="41" y="1195"/>
                  </a:lnTo>
                  <a:lnTo>
                    <a:pt x="29" y="1151"/>
                  </a:lnTo>
                  <a:lnTo>
                    <a:pt x="20" y="1107"/>
                  </a:lnTo>
                  <a:lnTo>
                    <a:pt x="11" y="1062"/>
                  </a:lnTo>
                  <a:lnTo>
                    <a:pt x="5" y="1014"/>
                  </a:lnTo>
                  <a:lnTo>
                    <a:pt x="2" y="969"/>
                  </a:lnTo>
                  <a:lnTo>
                    <a:pt x="0" y="922"/>
                  </a:lnTo>
                  <a:lnTo>
                    <a:pt x="0" y="922"/>
                  </a:lnTo>
                  <a:lnTo>
                    <a:pt x="2" y="873"/>
                  </a:lnTo>
                  <a:lnTo>
                    <a:pt x="5" y="828"/>
                  </a:lnTo>
                  <a:lnTo>
                    <a:pt x="11" y="780"/>
                  </a:lnTo>
                  <a:lnTo>
                    <a:pt x="20" y="735"/>
                  </a:lnTo>
                  <a:lnTo>
                    <a:pt x="29" y="691"/>
                  </a:lnTo>
                  <a:lnTo>
                    <a:pt x="41" y="647"/>
                  </a:lnTo>
                  <a:lnTo>
                    <a:pt x="55" y="605"/>
                  </a:lnTo>
                  <a:lnTo>
                    <a:pt x="73" y="563"/>
                  </a:lnTo>
                  <a:lnTo>
                    <a:pt x="91" y="522"/>
                  </a:lnTo>
                  <a:lnTo>
                    <a:pt x="111" y="481"/>
                  </a:lnTo>
                  <a:lnTo>
                    <a:pt x="133" y="444"/>
                  </a:lnTo>
                  <a:lnTo>
                    <a:pt x="158" y="406"/>
                  </a:lnTo>
                  <a:lnTo>
                    <a:pt x="184" y="369"/>
                  </a:lnTo>
                  <a:lnTo>
                    <a:pt x="210" y="335"/>
                  </a:lnTo>
                  <a:lnTo>
                    <a:pt x="239" y="301"/>
                  </a:lnTo>
                  <a:lnTo>
                    <a:pt x="270" y="270"/>
                  </a:lnTo>
                  <a:lnTo>
                    <a:pt x="302" y="239"/>
                  </a:lnTo>
                  <a:lnTo>
                    <a:pt x="335" y="210"/>
                  </a:lnTo>
                  <a:lnTo>
                    <a:pt x="371" y="182"/>
                  </a:lnTo>
                  <a:lnTo>
                    <a:pt x="407" y="156"/>
                  </a:lnTo>
                  <a:lnTo>
                    <a:pt x="444" y="133"/>
                  </a:lnTo>
                  <a:lnTo>
                    <a:pt x="483" y="111"/>
                  </a:lnTo>
                  <a:lnTo>
                    <a:pt x="522" y="89"/>
                  </a:lnTo>
                  <a:lnTo>
                    <a:pt x="563" y="72"/>
                  </a:lnTo>
                  <a:lnTo>
                    <a:pt x="605" y="55"/>
                  </a:lnTo>
                  <a:lnTo>
                    <a:pt x="647" y="41"/>
                  </a:lnTo>
                  <a:lnTo>
                    <a:pt x="691" y="28"/>
                  </a:lnTo>
                  <a:lnTo>
                    <a:pt x="737" y="18"/>
                  </a:lnTo>
                  <a:lnTo>
                    <a:pt x="782" y="10"/>
                  </a:lnTo>
                  <a:lnTo>
                    <a:pt x="828" y="5"/>
                  </a:lnTo>
                  <a:lnTo>
                    <a:pt x="875" y="0"/>
                  </a:lnTo>
                  <a:lnTo>
                    <a:pt x="922" y="0"/>
                  </a:lnTo>
                  <a:lnTo>
                    <a:pt x="922" y="0"/>
                  </a:lnTo>
                  <a:lnTo>
                    <a:pt x="969" y="0"/>
                  </a:lnTo>
                  <a:lnTo>
                    <a:pt x="1016" y="5"/>
                  </a:lnTo>
                  <a:lnTo>
                    <a:pt x="1062" y="10"/>
                  </a:lnTo>
                  <a:lnTo>
                    <a:pt x="1107" y="18"/>
                  </a:lnTo>
                  <a:lnTo>
                    <a:pt x="1153" y="28"/>
                  </a:lnTo>
                  <a:lnTo>
                    <a:pt x="1197" y="41"/>
                  </a:lnTo>
                  <a:lnTo>
                    <a:pt x="1239" y="55"/>
                  </a:lnTo>
                  <a:lnTo>
                    <a:pt x="1281" y="72"/>
                  </a:lnTo>
                  <a:lnTo>
                    <a:pt x="1322" y="89"/>
                  </a:lnTo>
                  <a:lnTo>
                    <a:pt x="1361" y="111"/>
                  </a:lnTo>
                  <a:lnTo>
                    <a:pt x="1400" y="133"/>
                  </a:lnTo>
                  <a:lnTo>
                    <a:pt x="1437" y="156"/>
                  </a:lnTo>
                  <a:lnTo>
                    <a:pt x="1473" y="182"/>
                  </a:lnTo>
                  <a:lnTo>
                    <a:pt x="1509" y="210"/>
                  </a:lnTo>
                  <a:lnTo>
                    <a:pt x="1542" y="239"/>
                  </a:lnTo>
                  <a:lnTo>
                    <a:pt x="1574" y="270"/>
                  </a:lnTo>
                  <a:lnTo>
                    <a:pt x="1605" y="301"/>
                  </a:lnTo>
                  <a:lnTo>
                    <a:pt x="1633" y="335"/>
                  </a:lnTo>
                  <a:lnTo>
                    <a:pt x="1660" y="369"/>
                  </a:lnTo>
                  <a:lnTo>
                    <a:pt x="1686" y="406"/>
                  </a:lnTo>
                  <a:lnTo>
                    <a:pt x="1711" y="444"/>
                  </a:lnTo>
                  <a:lnTo>
                    <a:pt x="1732" y="481"/>
                  </a:lnTo>
                  <a:lnTo>
                    <a:pt x="1753" y="522"/>
                  </a:lnTo>
                  <a:lnTo>
                    <a:pt x="1771" y="563"/>
                  </a:lnTo>
                  <a:lnTo>
                    <a:pt x="1787" y="605"/>
                  </a:lnTo>
                  <a:lnTo>
                    <a:pt x="1802" y="647"/>
                  </a:lnTo>
                  <a:lnTo>
                    <a:pt x="1815" y="691"/>
                  </a:lnTo>
                  <a:lnTo>
                    <a:pt x="1824" y="735"/>
                  </a:lnTo>
                  <a:lnTo>
                    <a:pt x="1833" y="780"/>
                  </a:lnTo>
                  <a:lnTo>
                    <a:pt x="1839" y="828"/>
                  </a:lnTo>
                  <a:lnTo>
                    <a:pt x="1842" y="873"/>
                  </a:lnTo>
                  <a:lnTo>
                    <a:pt x="1844" y="922"/>
                  </a:lnTo>
                  <a:lnTo>
                    <a:pt x="1844" y="922"/>
                  </a:lnTo>
                  <a:close/>
                </a:path>
              </a:pathLst>
            </a:custGeom>
            <a:solidFill>
              <a:srgbClr val="9FD9B4"/>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Arial" pitchFamily="34" charset="0"/>
                <a:cs typeface="Arial" pitchFamily="34" charset="0"/>
              </a:endParaRPr>
            </a:p>
          </p:txBody>
        </p:sp>
        <p:sp>
          <p:nvSpPr>
            <p:cNvPr id="22" name="Freeform 6"/>
            <p:cNvSpPr>
              <a:spLocks/>
            </p:cNvSpPr>
            <p:nvPr/>
          </p:nvSpPr>
          <p:spPr bwMode="auto">
            <a:xfrm>
              <a:off x="-957263" y="1725613"/>
              <a:ext cx="965200" cy="820737"/>
            </a:xfrm>
            <a:custGeom>
              <a:avLst/>
              <a:gdLst/>
              <a:ahLst/>
              <a:cxnLst>
                <a:cxn ang="0">
                  <a:pos x="628" y="1010"/>
                </a:cxn>
                <a:cxn ang="0">
                  <a:pos x="608" y="981"/>
                </a:cxn>
                <a:cxn ang="0">
                  <a:pos x="601" y="946"/>
                </a:cxn>
                <a:cxn ang="0">
                  <a:pos x="608" y="912"/>
                </a:cxn>
                <a:cxn ang="0">
                  <a:pos x="628" y="883"/>
                </a:cxn>
                <a:cxn ang="0">
                  <a:pos x="101" y="620"/>
                </a:cxn>
                <a:cxn ang="0">
                  <a:pos x="91" y="618"/>
                </a:cxn>
                <a:cxn ang="0">
                  <a:pos x="71" y="615"/>
                </a:cxn>
                <a:cxn ang="0">
                  <a:pos x="44" y="602"/>
                </a:cxn>
                <a:cxn ang="0">
                  <a:pos x="16" y="574"/>
                </a:cxn>
                <a:cxn ang="0">
                  <a:pos x="5" y="548"/>
                </a:cxn>
                <a:cxn ang="0">
                  <a:pos x="0" y="529"/>
                </a:cxn>
                <a:cxn ang="0">
                  <a:pos x="0" y="519"/>
                </a:cxn>
                <a:cxn ang="0">
                  <a:pos x="1" y="498"/>
                </a:cxn>
                <a:cxn ang="0">
                  <a:pos x="8" y="478"/>
                </a:cxn>
                <a:cxn ang="0">
                  <a:pos x="29" y="447"/>
                </a:cxn>
                <a:cxn ang="0">
                  <a:pos x="62" y="425"/>
                </a:cxn>
                <a:cxn ang="0">
                  <a:pos x="81" y="420"/>
                </a:cxn>
                <a:cxn ang="0">
                  <a:pos x="101" y="418"/>
                </a:cxn>
                <a:cxn ang="0">
                  <a:pos x="628" y="153"/>
                </a:cxn>
                <a:cxn ang="0">
                  <a:pos x="616" y="138"/>
                </a:cxn>
                <a:cxn ang="0">
                  <a:pos x="603" y="106"/>
                </a:cxn>
                <a:cxn ang="0">
                  <a:pos x="603" y="73"/>
                </a:cxn>
                <a:cxn ang="0">
                  <a:pos x="616" y="41"/>
                </a:cxn>
                <a:cxn ang="0">
                  <a:pos x="628" y="26"/>
                </a:cxn>
                <a:cxn ang="0">
                  <a:pos x="658" y="7"/>
                </a:cxn>
                <a:cxn ang="0">
                  <a:pos x="693" y="0"/>
                </a:cxn>
                <a:cxn ang="0">
                  <a:pos x="727" y="7"/>
                </a:cxn>
                <a:cxn ang="0">
                  <a:pos x="756" y="26"/>
                </a:cxn>
                <a:cxn ang="0">
                  <a:pos x="1190" y="455"/>
                </a:cxn>
                <a:cxn ang="0">
                  <a:pos x="1210" y="485"/>
                </a:cxn>
                <a:cxn ang="0">
                  <a:pos x="1216" y="519"/>
                </a:cxn>
                <a:cxn ang="0">
                  <a:pos x="1210" y="551"/>
                </a:cxn>
                <a:cxn ang="0">
                  <a:pos x="1190" y="581"/>
                </a:cxn>
                <a:cxn ang="0">
                  <a:pos x="756" y="1010"/>
                </a:cxn>
                <a:cxn ang="0">
                  <a:pos x="727" y="1029"/>
                </a:cxn>
                <a:cxn ang="0">
                  <a:pos x="693" y="1036"/>
                </a:cxn>
                <a:cxn ang="0">
                  <a:pos x="658" y="1029"/>
                </a:cxn>
                <a:cxn ang="0">
                  <a:pos x="628" y="1010"/>
                </a:cxn>
              </a:cxnLst>
              <a:rect l="0" t="0" r="r" b="b"/>
              <a:pathLst>
                <a:path w="1216" h="1036">
                  <a:moveTo>
                    <a:pt x="628" y="1010"/>
                  </a:moveTo>
                  <a:lnTo>
                    <a:pt x="628" y="1010"/>
                  </a:lnTo>
                  <a:lnTo>
                    <a:pt x="616" y="995"/>
                  </a:lnTo>
                  <a:lnTo>
                    <a:pt x="608" y="981"/>
                  </a:lnTo>
                  <a:lnTo>
                    <a:pt x="603" y="963"/>
                  </a:lnTo>
                  <a:lnTo>
                    <a:pt x="601" y="946"/>
                  </a:lnTo>
                  <a:lnTo>
                    <a:pt x="603" y="930"/>
                  </a:lnTo>
                  <a:lnTo>
                    <a:pt x="608" y="912"/>
                  </a:lnTo>
                  <a:lnTo>
                    <a:pt x="616" y="898"/>
                  </a:lnTo>
                  <a:lnTo>
                    <a:pt x="628" y="883"/>
                  </a:lnTo>
                  <a:lnTo>
                    <a:pt x="896" y="620"/>
                  </a:lnTo>
                  <a:lnTo>
                    <a:pt x="101" y="620"/>
                  </a:lnTo>
                  <a:lnTo>
                    <a:pt x="101" y="620"/>
                  </a:lnTo>
                  <a:lnTo>
                    <a:pt x="91" y="618"/>
                  </a:lnTo>
                  <a:lnTo>
                    <a:pt x="81" y="616"/>
                  </a:lnTo>
                  <a:lnTo>
                    <a:pt x="71" y="615"/>
                  </a:lnTo>
                  <a:lnTo>
                    <a:pt x="62" y="611"/>
                  </a:lnTo>
                  <a:lnTo>
                    <a:pt x="44" y="602"/>
                  </a:lnTo>
                  <a:lnTo>
                    <a:pt x="29" y="589"/>
                  </a:lnTo>
                  <a:lnTo>
                    <a:pt x="16" y="574"/>
                  </a:lnTo>
                  <a:lnTo>
                    <a:pt x="8" y="558"/>
                  </a:lnTo>
                  <a:lnTo>
                    <a:pt x="5" y="548"/>
                  </a:lnTo>
                  <a:lnTo>
                    <a:pt x="1" y="538"/>
                  </a:lnTo>
                  <a:lnTo>
                    <a:pt x="0" y="529"/>
                  </a:lnTo>
                  <a:lnTo>
                    <a:pt x="0" y="519"/>
                  </a:lnTo>
                  <a:lnTo>
                    <a:pt x="0" y="519"/>
                  </a:lnTo>
                  <a:lnTo>
                    <a:pt x="0" y="507"/>
                  </a:lnTo>
                  <a:lnTo>
                    <a:pt x="1" y="498"/>
                  </a:lnTo>
                  <a:lnTo>
                    <a:pt x="5" y="488"/>
                  </a:lnTo>
                  <a:lnTo>
                    <a:pt x="8" y="478"/>
                  </a:lnTo>
                  <a:lnTo>
                    <a:pt x="16" y="462"/>
                  </a:lnTo>
                  <a:lnTo>
                    <a:pt x="29" y="447"/>
                  </a:lnTo>
                  <a:lnTo>
                    <a:pt x="44" y="434"/>
                  </a:lnTo>
                  <a:lnTo>
                    <a:pt x="62" y="425"/>
                  </a:lnTo>
                  <a:lnTo>
                    <a:pt x="71" y="421"/>
                  </a:lnTo>
                  <a:lnTo>
                    <a:pt x="81" y="420"/>
                  </a:lnTo>
                  <a:lnTo>
                    <a:pt x="91" y="418"/>
                  </a:lnTo>
                  <a:lnTo>
                    <a:pt x="101" y="418"/>
                  </a:lnTo>
                  <a:lnTo>
                    <a:pt x="896" y="418"/>
                  </a:lnTo>
                  <a:lnTo>
                    <a:pt x="628" y="153"/>
                  </a:lnTo>
                  <a:lnTo>
                    <a:pt x="628" y="153"/>
                  </a:lnTo>
                  <a:lnTo>
                    <a:pt x="616" y="138"/>
                  </a:lnTo>
                  <a:lnTo>
                    <a:pt x="608" y="124"/>
                  </a:lnTo>
                  <a:lnTo>
                    <a:pt x="603" y="106"/>
                  </a:lnTo>
                  <a:lnTo>
                    <a:pt x="601" y="90"/>
                  </a:lnTo>
                  <a:lnTo>
                    <a:pt x="603" y="73"/>
                  </a:lnTo>
                  <a:lnTo>
                    <a:pt x="608" y="55"/>
                  </a:lnTo>
                  <a:lnTo>
                    <a:pt x="616" y="41"/>
                  </a:lnTo>
                  <a:lnTo>
                    <a:pt x="628" y="26"/>
                  </a:lnTo>
                  <a:lnTo>
                    <a:pt x="628" y="26"/>
                  </a:lnTo>
                  <a:lnTo>
                    <a:pt x="642" y="15"/>
                  </a:lnTo>
                  <a:lnTo>
                    <a:pt x="658" y="7"/>
                  </a:lnTo>
                  <a:lnTo>
                    <a:pt x="675" y="2"/>
                  </a:lnTo>
                  <a:lnTo>
                    <a:pt x="693" y="0"/>
                  </a:lnTo>
                  <a:lnTo>
                    <a:pt x="709" y="2"/>
                  </a:lnTo>
                  <a:lnTo>
                    <a:pt x="727" y="7"/>
                  </a:lnTo>
                  <a:lnTo>
                    <a:pt x="741" y="15"/>
                  </a:lnTo>
                  <a:lnTo>
                    <a:pt x="756" y="26"/>
                  </a:lnTo>
                  <a:lnTo>
                    <a:pt x="1190" y="455"/>
                  </a:lnTo>
                  <a:lnTo>
                    <a:pt x="1190" y="455"/>
                  </a:lnTo>
                  <a:lnTo>
                    <a:pt x="1202" y="468"/>
                  </a:lnTo>
                  <a:lnTo>
                    <a:pt x="1210" y="485"/>
                  </a:lnTo>
                  <a:lnTo>
                    <a:pt x="1215" y="501"/>
                  </a:lnTo>
                  <a:lnTo>
                    <a:pt x="1216" y="519"/>
                  </a:lnTo>
                  <a:lnTo>
                    <a:pt x="1215" y="535"/>
                  </a:lnTo>
                  <a:lnTo>
                    <a:pt x="1210" y="551"/>
                  </a:lnTo>
                  <a:lnTo>
                    <a:pt x="1202" y="568"/>
                  </a:lnTo>
                  <a:lnTo>
                    <a:pt x="1190" y="581"/>
                  </a:lnTo>
                  <a:lnTo>
                    <a:pt x="756" y="1010"/>
                  </a:lnTo>
                  <a:lnTo>
                    <a:pt x="756" y="1010"/>
                  </a:lnTo>
                  <a:lnTo>
                    <a:pt x="741" y="1021"/>
                  </a:lnTo>
                  <a:lnTo>
                    <a:pt x="727" y="1029"/>
                  </a:lnTo>
                  <a:lnTo>
                    <a:pt x="709" y="1034"/>
                  </a:lnTo>
                  <a:lnTo>
                    <a:pt x="693" y="1036"/>
                  </a:lnTo>
                  <a:lnTo>
                    <a:pt x="675" y="1034"/>
                  </a:lnTo>
                  <a:lnTo>
                    <a:pt x="658" y="1029"/>
                  </a:lnTo>
                  <a:lnTo>
                    <a:pt x="642" y="1021"/>
                  </a:lnTo>
                  <a:lnTo>
                    <a:pt x="628" y="1010"/>
                  </a:lnTo>
                  <a:lnTo>
                    <a:pt x="628" y="10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Arial" pitchFamily="34" charset="0"/>
                <a:cs typeface="Arial" pitchFamily="34" charset="0"/>
              </a:endParaRPr>
            </a:p>
          </p:txBody>
        </p:sp>
      </p:grpSp>
    </p:spTree>
    <p:extLst>
      <p:ext uri="{BB962C8B-B14F-4D97-AF65-F5344CB8AC3E}">
        <p14:creationId xmlns:p14="http://schemas.microsoft.com/office/powerpoint/2010/main" val="4024200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Espace réservé du numéro de diapositive 4"/>
          <p:cNvSpPr txBox="1">
            <a:spLocks/>
          </p:cNvSpPr>
          <p:nvPr userDrawn="1"/>
        </p:nvSpPr>
        <p:spPr>
          <a:xfrm>
            <a:off x="8446" y="4862910"/>
            <a:ext cx="618597" cy="249636"/>
          </a:xfrm>
          <a:prstGeom prst="rect">
            <a:avLst/>
          </a:prstGeom>
        </p:spPr>
        <p:txBody>
          <a:bodyPr vert="horz" lIns="81628" tIns="40814" rIns="81628" bIns="40814" rtlCol="0" anchor="ctr"/>
          <a:lstStyle>
            <a:lvl1pPr>
              <a:defRPr>
                <a:latin typeface="+mj-lt"/>
              </a:defRPr>
            </a:lvl1pPr>
          </a:lstStyle>
          <a:p>
            <a:pPr marL="0" marR="0" lvl="0" indent="0" algn="ctr" defTabSz="816284" rtl="0" eaLnBrk="1" fontAlgn="auto" latinLnBrk="0" hangingPunct="1">
              <a:lnSpc>
                <a:spcPct val="100000"/>
              </a:lnSpc>
              <a:spcBef>
                <a:spcPts val="0"/>
              </a:spcBef>
              <a:spcAft>
                <a:spcPts val="0"/>
              </a:spcAft>
              <a:buClrTx/>
              <a:buSzTx/>
              <a:buFontTx/>
              <a:buNone/>
              <a:tabLst/>
              <a:defRPr/>
            </a:pPr>
            <a:fld id="{438FEFB8-6B6E-4DC1-A5E4-A1258711B442}" type="slidenum">
              <a:rPr kumimoji="0" lang="en-US" sz="800" b="0" i="0" u="none" strike="noStrike" kern="1200" cap="none" spc="0" normalizeH="0" baseline="0" noProof="0" smtClean="0">
                <a:ln>
                  <a:noFill/>
                </a:ln>
                <a:solidFill>
                  <a:schemeClr val="tx1"/>
                </a:solidFill>
                <a:effectLst/>
                <a:uLnTx/>
                <a:uFillTx/>
                <a:latin typeface="Source Sans Pro" pitchFamily="34" charset="0"/>
                <a:ea typeface="+mn-ea"/>
                <a:cs typeface="Arial" pitchFamily="34" charset="0"/>
              </a:rPr>
              <a:pPr marL="0" marR="0" lvl="0" indent="0" algn="ctr" defTabSz="816284"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tx1"/>
              </a:solidFill>
              <a:effectLst/>
              <a:uLnTx/>
              <a:uFillTx/>
              <a:latin typeface="Source Sans Pro" pitchFamily="34" charset="0"/>
              <a:ea typeface="+mn-ea"/>
              <a:cs typeface="Arial" pitchFamily="34" charset="0"/>
            </a:endParaRPr>
          </a:p>
        </p:txBody>
      </p:sp>
      <p:sp>
        <p:nvSpPr>
          <p:cNvPr id="3" name="Espace réservé de la date 1"/>
          <p:cNvSpPr>
            <a:spLocks noGrp="1"/>
          </p:cNvSpPr>
          <p:nvPr>
            <p:ph type="dt" sz="half" idx="2"/>
          </p:nvPr>
        </p:nvSpPr>
        <p:spPr>
          <a:xfrm>
            <a:off x="500253" y="4906460"/>
            <a:ext cx="2215515" cy="175022"/>
          </a:xfrm>
          <a:prstGeom prst="rect">
            <a:avLst/>
          </a:prstGeom>
        </p:spPr>
        <p:txBody>
          <a:bodyPr vert="horz" lIns="81628" tIns="40814" rIns="81628" bIns="40814" rtlCol="0" anchor="ctr"/>
          <a:lstStyle>
            <a:lvl1pPr algn="l">
              <a:defRPr sz="800">
                <a:solidFill>
                  <a:schemeClr val="tx1"/>
                </a:solidFill>
                <a:latin typeface="Source Sans Pro" pitchFamily="34" charset="0"/>
              </a:defRPr>
            </a:lvl1pPr>
          </a:lstStyle>
          <a:p>
            <a:r>
              <a:rPr lang="en-US" noProof="0"/>
              <a:t>Title of the presentation l Date</a:t>
            </a:r>
            <a:endParaRPr lang="en-US" noProof="0" dirty="0"/>
          </a:p>
        </p:txBody>
      </p:sp>
      <p:sp>
        <p:nvSpPr>
          <p:cNvPr id="5" name="Espace réservé du pied de page 2"/>
          <p:cNvSpPr>
            <a:spLocks noGrp="1"/>
          </p:cNvSpPr>
          <p:nvPr>
            <p:ph type="ftr" sz="quarter" idx="3"/>
          </p:nvPr>
        </p:nvSpPr>
        <p:spPr>
          <a:xfrm>
            <a:off x="3326957" y="4906460"/>
            <a:ext cx="2474912" cy="175022"/>
          </a:xfrm>
          <a:prstGeom prst="rect">
            <a:avLst/>
          </a:prstGeom>
        </p:spPr>
        <p:txBody>
          <a:bodyPr vert="horz" lIns="81628" tIns="40814" rIns="81628" bIns="40814" rtlCol="0" anchor="ctr"/>
          <a:lstStyle>
            <a:lvl1pPr algn="ctr">
              <a:defRPr sz="800">
                <a:solidFill>
                  <a:srgbClr val="FF0000"/>
                </a:solidFill>
                <a:latin typeface="Source Sans Pro" pitchFamily="34" charset="0"/>
              </a:defRPr>
            </a:lvl1pPr>
          </a:lstStyle>
          <a:p>
            <a:r>
              <a:rPr lang="en-US" noProof="0" dirty="0"/>
              <a:t>CONFIDENTIALITY LEVEL</a:t>
            </a:r>
          </a:p>
        </p:txBody>
      </p:sp>
    </p:spTree>
  </p:cSld>
  <p:clrMap bg1="lt1" tx1="dk1" bg2="lt2" tx2="dk2" accent1="accent1" accent2="accent2" accent3="accent3" accent4="accent4" accent5="accent5" accent6="accent6" hlink="hlink" folHlink="folHlink"/>
  <p:sldLayoutIdLst>
    <p:sldLayoutId id="2147483894"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sldNum="0" hdr="0"/>
  <p:txStyles>
    <p:titleStyle>
      <a:lvl1pPr algn="ctr" defTabSz="815680" rtl="0" eaLnBrk="0" fontAlgn="base" hangingPunct="0">
        <a:spcBef>
          <a:spcPct val="0"/>
        </a:spcBef>
        <a:spcAft>
          <a:spcPct val="0"/>
        </a:spcAft>
        <a:defRPr sz="4000" kern="1200">
          <a:solidFill>
            <a:schemeClr val="tx1"/>
          </a:solidFill>
          <a:latin typeface="+mj-lt"/>
          <a:ea typeface="+mj-ea"/>
          <a:cs typeface="+mj-cs"/>
        </a:defRPr>
      </a:lvl1pPr>
      <a:lvl2pPr algn="ctr" defTabSz="815680" rtl="0" eaLnBrk="0" fontAlgn="base" hangingPunct="0">
        <a:spcBef>
          <a:spcPct val="0"/>
        </a:spcBef>
        <a:spcAft>
          <a:spcPct val="0"/>
        </a:spcAft>
        <a:defRPr sz="4000">
          <a:solidFill>
            <a:schemeClr val="tx1"/>
          </a:solidFill>
          <a:latin typeface="Source Sans Pro" pitchFamily="34" charset="0"/>
        </a:defRPr>
      </a:lvl2pPr>
      <a:lvl3pPr algn="ctr" defTabSz="815680" rtl="0" eaLnBrk="0" fontAlgn="base" hangingPunct="0">
        <a:spcBef>
          <a:spcPct val="0"/>
        </a:spcBef>
        <a:spcAft>
          <a:spcPct val="0"/>
        </a:spcAft>
        <a:defRPr sz="4000">
          <a:solidFill>
            <a:schemeClr val="tx1"/>
          </a:solidFill>
          <a:latin typeface="Source Sans Pro" pitchFamily="34" charset="0"/>
        </a:defRPr>
      </a:lvl3pPr>
      <a:lvl4pPr algn="ctr" defTabSz="815680" rtl="0" eaLnBrk="0" fontAlgn="base" hangingPunct="0">
        <a:spcBef>
          <a:spcPct val="0"/>
        </a:spcBef>
        <a:spcAft>
          <a:spcPct val="0"/>
        </a:spcAft>
        <a:defRPr sz="4000">
          <a:solidFill>
            <a:schemeClr val="tx1"/>
          </a:solidFill>
          <a:latin typeface="Source Sans Pro" pitchFamily="34" charset="0"/>
        </a:defRPr>
      </a:lvl4pPr>
      <a:lvl5pPr algn="ctr" defTabSz="815680" rtl="0" eaLnBrk="0" fontAlgn="base" hangingPunct="0">
        <a:spcBef>
          <a:spcPct val="0"/>
        </a:spcBef>
        <a:spcAft>
          <a:spcPct val="0"/>
        </a:spcAft>
        <a:defRPr sz="4000">
          <a:solidFill>
            <a:schemeClr val="tx1"/>
          </a:solidFill>
          <a:latin typeface="Source Sans Pro" pitchFamily="34" charset="0"/>
        </a:defRPr>
      </a:lvl5pPr>
      <a:lvl6pPr marL="535115" algn="ctr" defTabSz="815680" rtl="0" fontAlgn="base">
        <a:spcBef>
          <a:spcPct val="0"/>
        </a:spcBef>
        <a:spcAft>
          <a:spcPct val="0"/>
        </a:spcAft>
        <a:defRPr sz="4000">
          <a:solidFill>
            <a:schemeClr val="tx1"/>
          </a:solidFill>
          <a:latin typeface="Calibri" pitchFamily="34" charset="0"/>
        </a:defRPr>
      </a:lvl6pPr>
      <a:lvl7pPr marL="1070230" algn="ctr" defTabSz="815680" rtl="0" fontAlgn="base">
        <a:spcBef>
          <a:spcPct val="0"/>
        </a:spcBef>
        <a:spcAft>
          <a:spcPct val="0"/>
        </a:spcAft>
        <a:defRPr sz="4000">
          <a:solidFill>
            <a:schemeClr val="tx1"/>
          </a:solidFill>
          <a:latin typeface="Calibri" pitchFamily="34" charset="0"/>
        </a:defRPr>
      </a:lvl7pPr>
      <a:lvl8pPr marL="1605346" algn="ctr" defTabSz="815680" rtl="0" fontAlgn="base">
        <a:spcBef>
          <a:spcPct val="0"/>
        </a:spcBef>
        <a:spcAft>
          <a:spcPct val="0"/>
        </a:spcAft>
        <a:defRPr sz="4000">
          <a:solidFill>
            <a:schemeClr val="tx1"/>
          </a:solidFill>
          <a:latin typeface="Calibri" pitchFamily="34" charset="0"/>
        </a:defRPr>
      </a:lvl8pPr>
      <a:lvl9pPr marL="2140462" algn="ctr" defTabSz="815680" rtl="0" fontAlgn="base">
        <a:spcBef>
          <a:spcPct val="0"/>
        </a:spcBef>
        <a:spcAft>
          <a:spcPct val="0"/>
        </a:spcAft>
        <a:defRPr sz="4000">
          <a:solidFill>
            <a:schemeClr val="tx1"/>
          </a:solidFill>
          <a:latin typeface="Calibri" pitchFamily="34" charset="0"/>
        </a:defRPr>
      </a:lvl9pPr>
    </p:titleStyle>
    <p:bodyStyle>
      <a:lvl1pPr marL="304719" indent="-304719" algn="l" defTabSz="815680"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661462" indent="-254553" algn="l" defTabSz="815680" rtl="0" eaLnBrk="0" fontAlgn="base" hangingPunct="0">
        <a:spcBef>
          <a:spcPct val="20000"/>
        </a:spcBef>
        <a:spcAft>
          <a:spcPct val="0"/>
        </a:spcAft>
        <a:buFont typeface="Arial" charset="0"/>
        <a:buChar char="–"/>
        <a:defRPr sz="2500" kern="1200">
          <a:solidFill>
            <a:schemeClr val="tx1"/>
          </a:solidFill>
          <a:latin typeface="+mn-lt"/>
          <a:ea typeface="+mn-ea"/>
          <a:cs typeface="+mn-cs"/>
        </a:defRPr>
      </a:lvl2pPr>
      <a:lvl3pPr marL="1020063" indent="-202527" algn="l" defTabSz="815680"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426974" indent="-202527" algn="l" defTabSz="815680" rtl="0" eaLnBrk="0" fontAlgn="base" hangingPunct="0">
        <a:spcBef>
          <a:spcPct val="20000"/>
        </a:spcBef>
        <a:spcAft>
          <a:spcPct val="0"/>
        </a:spcAft>
        <a:buFont typeface="Arial" charset="0"/>
        <a:buChar char="–"/>
        <a:defRPr sz="1800" kern="1200">
          <a:solidFill>
            <a:schemeClr val="tx1"/>
          </a:solidFill>
          <a:latin typeface="+mn-lt"/>
          <a:ea typeface="+mn-ea"/>
          <a:cs typeface="+mn-cs"/>
        </a:defRPr>
      </a:lvl4pPr>
      <a:lvl5pPr marL="1835743" indent="-202527" algn="l" defTabSz="815680" rtl="0" eaLnBrk="0" fontAlgn="base" hangingPunct="0">
        <a:spcBef>
          <a:spcPct val="20000"/>
        </a:spcBef>
        <a:spcAft>
          <a:spcPct val="0"/>
        </a:spcAft>
        <a:buFont typeface="Arial" charset="0"/>
        <a:buChar char="»"/>
        <a:defRPr sz="1800" kern="1200">
          <a:solidFill>
            <a:schemeClr val="tx1"/>
          </a:solidFill>
          <a:latin typeface="+mn-lt"/>
          <a:ea typeface="+mn-ea"/>
          <a:cs typeface="+mn-cs"/>
        </a:defRPr>
      </a:lvl5pPr>
      <a:lvl6pPr marL="2244435"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2513"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0592"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8670"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16158" rtl="0" eaLnBrk="1" latinLnBrk="0" hangingPunct="1">
        <a:defRPr sz="1600" kern="1200">
          <a:solidFill>
            <a:schemeClr val="tx1"/>
          </a:solidFill>
          <a:latin typeface="+mn-lt"/>
          <a:ea typeface="+mn-ea"/>
          <a:cs typeface="+mn-cs"/>
        </a:defRPr>
      </a:lvl1pPr>
      <a:lvl2pPr marL="408079" algn="l" defTabSz="816158" rtl="0" eaLnBrk="1" latinLnBrk="0" hangingPunct="1">
        <a:defRPr sz="1600" kern="1200">
          <a:solidFill>
            <a:schemeClr val="tx1"/>
          </a:solidFill>
          <a:latin typeface="+mn-lt"/>
          <a:ea typeface="+mn-ea"/>
          <a:cs typeface="+mn-cs"/>
        </a:defRPr>
      </a:lvl2pPr>
      <a:lvl3pPr marL="816158" algn="l" defTabSz="816158" rtl="0" eaLnBrk="1" latinLnBrk="0" hangingPunct="1">
        <a:defRPr sz="1600" kern="1200">
          <a:solidFill>
            <a:schemeClr val="tx1"/>
          </a:solidFill>
          <a:latin typeface="+mn-lt"/>
          <a:ea typeface="+mn-ea"/>
          <a:cs typeface="+mn-cs"/>
        </a:defRPr>
      </a:lvl3pPr>
      <a:lvl4pPr marL="1224237" algn="l" defTabSz="816158" rtl="0" eaLnBrk="1" latinLnBrk="0" hangingPunct="1">
        <a:defRPr sz="1600" kern="1200">
          <a:solidFill>
            <a:schemeClr val="tx1"/>
          </a:solidFill>
          <a:latin typeface="+mn-lt"/>
          <a:ea typeface="+mn-ea"/>
          <a:cs typeface="+mn-cs"/>
        </a:defRPr>
      </a:lvl4pPr>
      <a:lvl5pPr marL="1632315" algn="l" defTabSz="816158" rtl="0" eaLnBrk="1" latinLnBrk="0" hangingPunct="1">
        <a:defRPr sz="1600" kern="1200">
          <a:solidFill>
            <a:schemeClr val="tx1"/>
          </a:solidFill>
          <a:latin typeface="+mn-lt"/>
          <a:ea typeface="+mn-ea"/>
          <a:cs typeface="+mn-cs"/>
        </a:defRPr>
      </a:lvl5pPr>
      <a:lvl6pPr marL="2040396" algn="l" defTabSz="816158" rtl="0" eaLnBrk="1" latinLnBrk="0" hangingPunct="1">
        <a:defRPr sz="1600" kern="1200">
          <a:solidFill>
            <a:schemeClr val="tx1"/>
          </a:solidFill>
          <a:latin typeface="+mn-lt"/>
          <a:ea typeface="+mn-ea"/>
          <a:cs typeface="+mn-cs"/>
        </a:defRPr>
      </a:lvl6pPr>
      <a:lvl7pPr marL="2448473" algn="l" defTabSz="816158" rtl="0" eaLnBrk="1" latinLnBrk="0" hangingPunct="1">
        <a:defRPr sz="1600" kern="1200">
          <a:solidFill>
            <a:schemeClr val="tx1"/>
          </a:solidFill>
          <a:latin typeface="+mn-lt"/>
          <a:ea typeface="+mn-ea"/>
          <a:cs typeface="+mn-cs"/>
        </a:defRPr>
      </a:lvl7pPr>
      <a:lvl8pPr marL="2856552" algn="l" defTabSz="816158" rtl="0" eaLnBrk="1" latinLnBrk="0" hangingPunct="1">
        <a:defRPr sz="1600" kern="1200">
          <a:solidFill>
            <a:schemeClr val="tx1"/>
          </a:solidFill>
          <a:latin typeface="+mn-lt"/>
          <a:ea typeface="+mn-ea"/>
          <a:cs typeface="+mn-cs"/>
        </a:defRPr>
      </a:lvl8pPr>
      <a:lvl9pPr marL="3264631" algn="l" defTabSz="816158"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5.emf"/><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6.emf"/><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7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9.png"/><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23.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3.emf"/></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3.emf"/></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3.emf"/></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21.emf"/><Relationship Id="rId4" Type="http://schemas.openxmlformats.org/officeDocument/2006/relationships/image" Target="../media/image23.emf"/></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3.emf"/></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23.emf"/></Relationships>
</file>

<file path=ppt/slides/_rels/slide2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25.tiff"/><Relationship Id="rId5" Type="http://schemas.openxmlformats.org/officeDocument/2006/relationships/image" Target="../media/image23.emf"/><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21.emf"/><Relationship Id="rId4" Type="http://schemas.openxmlformats.org/officeDocument/2006/relationships/image" Target="../media/image23.emf"/></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21.emf"/><Relationship Id="rId4" Type="http://schemas.openxmlformats.org/officeDocument/2006/relationships/image" Target="../media/image23.emf"/></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23.emf"/></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23.emf"/></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3.emf"/></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23.emf"/></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34.tiff"/><Relationship Id="rId4" Type="http://schemas.openxmlformats.org/officeDocument/2006/relationships/image" Target="../media/image23.emf"/></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23.emf"/></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38.tiff"/><Relationship Id="rId5" Type="http://schemas.openxmlformats.org/officeDocument/2006/relationships/image" Target="../media/image37.png"/><Relationship Id="rId4" Type="http://schemas.openxmlformats.org/officeDocument/2006/relationships/image" Target="../media/image23.emf"/></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23.emf"/></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openxmlformats.org/officeDocument/2006/relationships/image" Target="../media/image40.png"/><Relationship Id="rId5" Type="http://schemas.openxmlformats.org/officeDocument/2006/relationships/image" Target="../media/image39.tiff"/><Relationship Id="rId4" Type="http://schemas.openxmlformats.org/officeDocument/2006/relationships/image" Target="../media/image23.em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42.tiff"/><Relationship Id="rId7" Type="http://schemas.openxmlformats.org/officeDocument/2006/relationships/image" Target="../media/image370.png"/><Relationship Id="rId2" Type="http://schemas.openxmlformats.org/officeDocument/2006/relationships/image" Target="../media/image34.png"/><Relationship Id="rId1" Type="http://schemas.openxmlformats.org/officeDocument/2006/relationships/slideLayout" Target="../slideLayouts/slideLayout9.xml"/><Relationship Id="rId6" Type="http://schemas.openxmlformats.org/officeDocument/2006/relationships/image" Target="../media/image360.png"/><Relationship Id="rId5" Type="http://schemas.openxmlformats.org/officeDocument/2006/relationships/image" Target="../media/image25.tiff"/><Relationship Id="rId4" Type="http://schemas.openxmlformats.org/officeDocument/2006/relationships/image" Target="../media/image24.tiff"/></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dirty="0"/>
              <a:t>SSE Model</a:t>
            </a:r>
          </a:p>
        </p:txBody>
      </p:sp>
      <p:sp>
        <p:nvSpPr>
          <p:cNvPr id="3" name="Subtitle 2">
            <a:extLst>
              <a:ext uri="{FF2B5EF4-FFF2-40B4-BE49-F238E27FC236}">
                <a16:creationId xmlns:a16="http://schemas.microsoft.com/office/drawing/2014/main" id="{4D556999-EA0F-4E6B-86A4-75B01038E356}"/>
              </a:ext>
            </a:extLst>
          </p:cNvPr>
          <p:cNvSpPr>
            <a:spLocks noGrp="1"/>
          </p:cNvSpPr>
          <p:nvPr>
            <p:ph type="subTitle" idx="1"/>
          </p:nvPr>
        </p:nvSpPr>
        <p:spPr/>
        <p:txBody>
          <a:bodyPr/>
          <a:lstStyle/>
          <a:p>
            <a:r>
              <a:rPr lang="en-US" dirty="0"/>
              <a:t>14/04/20</a:t>
            </a:r>
            <a:endParaRPr lang="fr-FR" dirty="0"/>
          </a:p>
        </p:txBody>
      </p:sp>
      <p:sp>
        <p:nvSpPr>
          <p:cNvPr id="5" name="Content Placeholder 4">
            <a:extLst>
              <a:ext uri="{FF2B5EF4-FFF2-40B4-BE49-F238E27FC236}">
                <a16:creationId xmlns:a16="http://schemas.microsoft.com/office/drawing/2014/main" id="{48FA6D1C-B06A-AB48-8F6D-480144577B4E}"/>
              </a:ext>
            </a:extLst>
          </p:cNvPr>
          <p:cNvSpPr>
            <a:spLocks noGrp="1"/>
          </p:cNvSpPr>
          <p:nvPr>
            <p:ph sz="quarter" idx="12"/>
          </p:nvPr>
        </p:nvSpPr>
        <p:spPr/>
        <p:txBody>
          <a:bodyPr/>
          <a:lstStyle/>
          <a:p>
            <a:r>
              <a:rPr lang="en-FR" dirty="0"/>
              <a:t>Longevity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Test : France</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6C880A3-B9BB-2F49-8D7C-FEA3D501C02B}"/>
                  </a:ext>
                </a:extLst>
              </p:cNvPr>
              <p:cNvSpPr/>
              <p:nvPr/>
            </p:nvSpPr>
            <p:spPr>
              <a:xfrm>
                <a:off x="6619683" y="904478"/>
                <a:ext cx="2225437" cy="971420"/>
              </a:xfrm>
              <a:prstGeom prst="rect">
                <a:avLst/>
              </a:prstGeom>
              <a:noFill/>
              <a:ln w="57150">
                <a:solidFill>
                  <a:srgbClr val="668980"/>
                </a:solid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wrap="square">
                <a:spAutoFit/>
              </a:bodyPr>
              <a:lstStyle/>
              <a:p>
                <a:pPr algn="just">
                  <a:buClr>
                    <a:srgbClr val="00ADC6"/>
                  </a:buClr>
                  <a:buSzPct val="144000"/>
                </a:pPr>
                <a:r>
                  <a:rPr lang="fr-FR" sz="1400" dirty="0">
                    <a:solidFill>
                      <a:schemeClr val="tx1"/>
                    </a:solidFill>
                    <a:latin typeface="+mn-lt"/>
                    <a:ea typeface="Cambria Math" panose="02040503050406030204" pitchFamily="18" charset="0"/>
                  </a:rPr>
                  <a:t>Coefficients </a:t>
                </a:r>
                <a14:m>
                  <m:oMath xmlns:m="http://schemas.openxmlformats.org/officeDocument/2006/math">
                    <m:sSub>
                      <m:sSubPr>
                        <m:ctrlPr>
                          <a:rPr lang="fr-FR" sz="1400" b="0" i="1" smtClean="0">
                            <a:solidFill>
                              <a:schemeClr val="tx1"/>
                            </a:solidFill>
                            <a:latin typeface="Cambria Math" panose="02040503050406030204" pitchFamily="18" charset="0"/>
                            <a:ea typeface="Cambria Math" panose="02040503050406030204" pitchFamily="18" charset="0"/>
                          </a:rPr>
                        </m:ctrlPr>
                      </m:sSubPr>
                      <m:e>
                        <m:r>
                          <a:rPr lang="fr-FR" sz="1400" i="1" smtClean="0">
                            <a:solidFill>
                              <a:schemeClr val="tx1"/>
                            </a:solidFill>
                            <a:latin typeface="Cambria Math" panose="02040503050406030204" pitchFamily="18" charset="0"/>
                            <a:ea typeface="Cambria Math" panose="02040503050406030204" pitchFamily="18" charset="0"/>
                          </a:rPr>
                          <m:t>𝛼</m:t>
                        </m:r>
                      </m:e>
                      <m:sub>
                        <m:r>
                          <a:rPr lang="fr-FR" sz="1400" b="0" i="1" smtClean="0">
                            <a:solidFill>
                              <a:schemeClr val="tx1"/>
                            </a:solidFill>
                            <a:latin typeface="Cambria Math" panose="02040503050406030204" pitchFamily="18" charset="0"/>
                            <a:ea typeface="Cambria Math" panose="02040503050406030204" pitchFamily="18" charset="0"/>
                          </a:rPr>
                          <m:t>𝑗𝑘</m:t>
                        </m:r>
                      </m:sub>
                    </m:sSub>
                  </m:oMath>
                </a14:m>
                <a:r>
                  <a:rPr lang="fr-FR" sz="1400" dirty="0">
                    <a:solidFill>
                      <a:schemeClr val="tx1"/>
                    </a:solidFill>
                    <a:latin typeface="+mn-lt"/>
                    <a:ea typeface="Cambria Math" panose="02040503050406030204" pitchFamily="18" charset="0"/>
                  </a:rPr>
                  <a:t>estimés pour les Femmes (en haut) et les Hommes (en bas), groupés par composante </a:t>
                </a:r>
                <a:endParaRPr lang="en-FR" sz="1400" dirty="0">
                  <a:solidFill>
                    <a:schemeClr val="tx1"/>
                  </a:solidFill>
                  <a:latin typeface="+mn-lt"/>
                </a:endParaRPr>
              </a:p>
            </p:txBody>
          </p:sp>
        </mc:Choice>
        <mc:Fallback xmlns="">
          <p:sp>
            <p:nvSpPr>
              <p:cNvPr id="10" name="Rectangle 9">
                <a:extLst>
                  <a:ext uri="{FF2B5EF4-FFF2-40B4-BE49-F238E27FC236}">
                    <a16:creationId xmlns:a16="http://schemas.microsoft.com/office/drawing/2014/main" id="{46C880A3-B9BB-2F49-8D7C-FEA3D501C02B}"/>
                  </a:ext>
                </a:extLst>
              </p:cNvPr>
              <p:cNvSpPr>
                <a:spLocks noRot="1" noChangeAspect="1" noMove="1" noResize="1" noEditPoints="1" noAdjustHandles="1" noChangeArrowheads="1" noChangeShapeType="1" noTextEdit="1"/>
              </p:cNvSpPr>
              <p:nvPr/>
            </p:nvSpPr>
            <p:spPr>
              <a:xfrm>
                <a:off x="6619683" y="904478"/>
                <a:ext cx="2225437" cy="971420"/>
              </a:xfrm>
              <a:prstGeom prst="rect">
                <a:avLst/>
              </a:prstGeom>
              <a:blipFill>
                <a:blip r:embed="rId3"/>
                <a:stretch>
                  <a:fillRect b="-1205"/>
                </a:stretch>
              </a:blipFill>
              <a:ln w="57150">
                <a:solidFill>
                  <a:srgbClr val="668980"/>
                </a:solid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a:lstStyle/>
              <a:p>
                <a:r>
                  <a:rPr lang="fr-FR">
                    <a:noFill/>
                  </a:rPr>
                  <a:t> </a:t>
                </a:r>
              </a:p>
            </p:txBody>
          </p:sp>
        </mc:Fallback>
      </mc:AlternateContent>
      <p:pic>
        <p:nvPicPr>
          <p:cNvPr id="7" name="Picture 6" descr="A picture containing drawing&#10;&#10;Description automatically generated">
            <a:extLst>
              <a:ext uri="{FF2B5EF4-FFF2-40B4-BE49-F238E27FC236}">
                <a16:creationId xmlns:a16="http://schemas.microsoft.com/office/drawing/2014/main" id="{BDB1E221-955B-F642-9FB4-C47C5E9C20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5600" y="148140"/>
            <a:ext cx="698500" cy="698500"/>
          </a:xfrm>
          <a:prstGeom prst="rect">
            <a:avLst/>
          </a:prstGeom>
        </p:spPr>
      </p:pic>
      <p:pic>
        <p:nvPicPr>
          <p:cNvPr id="8" name="Picture 7">
            <a:extLst>
              <a:ext uri="{FF2B5EF4-FFF2-40B4-BE49-F238E27FC236}">
                <a16:creationId xmlns:a16="http://schemas.microsoft.com/office/drawing/2014/main" id="{4DB44B4E-3D2F-564E-B9A3-AAF1E22CCE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00" y="616638"/>
            <a:ext cx="6873328" cy="4123997"/>
          </a:xfrm>
          <a:prstGeom prst="rect">
            <a:avLst/>
          </a:prstGeom>
        </p:spPr>
      </p:pic>
    </p:spTree>
    <p:extLst>
      <p:ext uri="{BB962C8B-B14F-4D97-AF65-F5344CB8AC3E}">
        <p14:creationId xmlns:p14="http://schemas.microsoft.com/office/powerpoint/2010/main" val="849892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Test : France</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6C880A3-B9BB-2F49-8D7C-FEA3D501C02B}"/>
                  </a:ext>
                </a:extLst>
              </p:cNvPr>
              <p:cNvSpPr/>
              <p:nvPr/>
            </p:nvSpPr>
            <p:spPr>
              <a:xfrm>
                <a:off x="5443195" y="2086040"/>
                <a:ext cx="2411646" cy="971420"/>
              </a:xfrm>
              <a:prstGeom prst="rect">
                <a:avLst/>
              </a:prstGeom>
              <a:noFill/>
              <a:ln w="57150">
                <a:solidFill>
                  <a:srgbClr val="668980"/>
                </a:solid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wrap="square">
                <a:spAutoFit/>
              </a:bodyPr>
              <a:lstStyle/>
              <a:p>
                <a:pPr algn="just">
                  <a:buClr>
                    <a:srgbClr val="00ADC6"/>
                  </a:buClr>
                  <a:buSzPct val="144000"/>
                </a:pPr>
                <a:r>
                  <a:rPr lang="fr-FR" sz="1400" dirty="0">
                    <a:solidFill>
                      <a:schemeClr val="tx1"/>
                    </a:solidFill>
                    <a:latin typeface="+mn-lt"/>
                    <a:ea typeface="Cambria Math" panose="02040503050406030204" pitchFamily="18" charset="0"/>
                  </a:rPr>
                  <a:t>Graphique des composantes </a:t>
                </a:r>
                <a14:m>
                  <m:oMath xmlns:m="http://schemas.openxmlformats.org/officeDocument/2006/math">
                    <m:sSub>
                      <m:sSubPr>
                        <m:ctrlPr>
                          <a:rPr lang="fr-FR" sz="1400" i="1">
                            <a:latin typeface="Cambria Math" panose="02040503050406030204" pitchFamily="18" charset="0"/>
                            <a:ea typeface="Cambria Math" panose="02040503050406030204" pitchFamily="18" charset="0"/>
                          </a:rPr>
                        </m:ctrlPr>
                      </m:sSubPr>
                      <m:e>
                        <m:r>
                          <a:rPr lang="fr-FR" sz="1400" i="1" smtClean="0">
                            <a:latin typeface="Cambria Math" panose="02040503050406030204" pitchFamily="18" charset="0"/>
                            <a:ea typeface="Cambria Math" panose="02040503050406030204" pitchFamily="18" charset="0"/>
                          </a:rPr>
                          <m:t>𝛽</m:t>
                        </m:r>
                      </m:e>
                      <m:sub>
                        <m:r>
                          <a:rPr lang="fr-FR" sz="1400" i="1">
                            <a:latin typeface="Cambria Math" panose="02040503050406030204" pitchFamily="18" charset="0"/>
                            <a:ea typeface="Cambria Math" panose="02040503050406030204" pitchFamily="18" charset="0"/>
                          </a:rPr>
                          <m:t>𝑗𝑘</m:t>
                        </m:r>
                      </m:sub>
                    </m:sSub>
                    <m:d>
                      <m:dPr>
                        <m:ctrlPr>
                          <a:rPr lang="fr-FR" sz="1400" b="0" i="1" smtClean="0">
                            <a:latin typeface="Cambria Math" panose="02040503050406030204" pitchFamily="18" charset="0"/>
                            <a:ea typeface="Cambria Math" panose="02040503050406030204" pitchFamily="18" charset="0"/>
                          </a:rPr>
                        </m:ctrlPr>
                      </m:dPr>
                      <m:e>
                        <m:sSub>
                          <m:sSubPr>
                            <m:ctrlPr>
                              <a:rPr lang="fr-FR" sz="1400" b="0" i="1" smtClean="0">
                                <a:latin typeface="Cambria Math" panose="02040503050406030204" pitchFamily="18" charset="0"/>
                                <a:ea typeface="Cambria Math" panose="02040503050406030204" pitchFamily="18" charset="0"/>
                              </a:rPr>
                            </m:ctrlPr>
                          </m:sSubPr>
                          <m:e>
                            <m:r>
                              <a:rPr lang="fr-FR" sz="1400" b="0" i="1" smtClean="0">
                                <a:latin typeface="Cambria Math" panose="02040503050406030204" pitchFamily="18" charset="0"/>
                                <a:ea typeface="Cambria Math" panose="02040503050406030204" pitchFamily="18" charset="0"/>
                              </a:rPr>
                              <m:t>𝑥</m:t>
                            </m:r>
                          </m:e>
                          <m:sub>
                            <m:r>
                              <a:rPr lang="fr-FR" sz="1400" b="0" i="1" smtClean="0">
                                <a:latin typeface="Cambria Math" panose="02040503050406030204" pitchFamily="18" charset="0"/>
                                <a:ea typeface="Cambria Math" panose="02040503050406030204" pitchFamily="18" charset="0"/>
                              </a:rPr>
                              <m:t>𝑖</m:t>
                            </m:r>
                          </m:sub>
                        </m:sSub>
                      </m:e>
                    </m:d>
                  </m:oMath>
                </a14:m>
                <a:r>
                  <a:rPr lang="en-FR" sz="1400" dirty="0">
                    <a:solidFill>
                      <a:schemeClr val="tx1"/>
                    </a:solidFill>
                    <a:latin typeface="+mn-lt"/>
                  </a:rPr>
                  <a:t> en fonction de l’âge </a:t>
                </a:r>
                <a14:m>
                  <m:oMath xmlns:m="http://schemas.openxmlformats.org/officeDocument/2006/math">
                    <m:sSub>
                      <m:sSubPr>
                        <m:ctrlPr>
                          <a:rPr lang="fr-FR" sz="1400" i="1">
                            <a:latin typeface="Cambria Math" panose="02040503050406030204" pitchFamily="18" charset="0"/>
                            <a:ea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𝑥</m:t>
                        </m:r>
                      </m:e>
                      <m:sub>
                        <m:r>
                          <a:rPr lang="fr-FR" sz="1400" i="1">
                            <a:latin typeface="Cambria Math" panose="02040503050406030204" pitchFamily="18" charset="0"/>
                            <a:ea typeface="Cambria Math" panose="02040503050406030204" pitchFamily="18" charset="0"/>
                          </a:rPr>
                          <m:t>𝑖</m:t>
                        </m:r>
                      </m:sub>
                    </m:sSub>
                  </m:oMath>
                </a14:m>
                <a:r>
                  <a:rPr lang="en-FR" sz="1400" dirty="0">
                    <a:solidFill>
                      <a:schemeClr val="tx1"/>
                    </a:solidFill>
                    <a:latin typeface="+mn-lt"/>
                  </a:rPr>
                  <a:t>. </a:t>
                </a:r>
                <a:r>
                  <a:rPr lang="en-FR" sz="1400" dirty="0">
                    <a:latin typeface="+mn-lt"/>
                  </a:rPr>
                  <a:t>Pas de variation en fonction de l’année. </a:t>
                </a:r>
                <a:endParaRPr lang="en-FR" sz="1400" dirty="0">
                  <a:solidFill>
                    <a:schemeClr val="tx1"/>
                  </a:solidFill>
                  <a:latin typeface="+mn-lt"/>
                </a:endParaRPr>
              </a:p>
            </p:txBody>
          </p:sp>
        </mc:Choice>
        <mc:Fallback xmlns="">
          <p:sp>
            <p:nvSpPr>
              <p:cNvPr id="10" name="Rectangle 9">
                <a:extLst>
                  <a:ext uri="{FF2B5EF4-FFF2-40B4-BE49-F238E27FC236}">
                    <a16:creationId xmlns:a16="http://schemas.microsoft.com/office/drawing/2014/main" id="{46C880A3-B9BB-2F49-8D7C-FEA3D501C02B}"/>
                  </a:ext>
                </a:extLst>
              </p:cNvPr>
              <p:cNvSpPr>
                <a:spLocks noRot="1" noChangeAspect="1" noMove="1" noResize="1" noEditPoints="1" noAdjustHandles="1" noChangeArrowheads="1" noChangeShapeType="1" noTextEdit="1"/>
              </p:cNvSpPr>
              <p:nvPr/>
            </p:nvSpPr>
            <p:spPr>
              <a:xfrm>
                <a:off x="5443195" y="2086040"/>
                <a:ext cx="2411646" cy="971420"/>
              </a:xfrm>
              <a:prstGeom prst="rect">
                <a:avLst/>
              </a:prstGeom>
              <a:blipFill>
                <a:blip r:embed="rId3"/>
                <a:stretch>
                  <a:fillRect b="-1205"/>
                </a:stretch>
              </a:blipFill>
              <a:ln w="57150">
                <a:solidFill>
                  <a:srgbClr val="668980"/>
                </a:solid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a:lstStyle/>
              <a:p>
                <a:r>
                  <a:rPr lang="fr-FR">
                    <a:noFill/>
                  </a:rPr>
                  <a:t> </a:t>
                </a:r>
              </a:p>
            </p:txBody>
          </p:sp>
        </mc:Fallback>
      </mc:AlternateContent>
      <p:pic>
        <p:nvPicPr>
          <p:cNvPr id="7" name="Picture 6" descr="A picture containing drawing&#10;&#10;Description automatically generated">
            <a:extLst>
              <a:ext uri="{FF2B5EF4-FFF2-40B4-BE49-F238E27FC236}">
                <a16:creationId xmlns:a16="http://schemas.microsoft.com/office/drawing/2014/main" id="{566A9B82-22D1-BF41-828D-A102244520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5600" y="148140"/>
            <a:ext cx="698500" cy="698500"/>
          </a:xfrm>
          <a:prstGeom prst="rect">
            <a:avLst/>
          </a:prstGeom>
        </p:spPr>
      </p:pic>
      <p:pic>
        <p:nvPicPr>
          <p:cNvPr id="5" name="Picture 4">
            <a:extLst>
              <a:ext uri="{FF2B5EF4-FFF2-40B4-BE49-F238E27FC236}">
                <a16:creationId xmlns:a16="http://schemas.microsoft.com/office/drawing/2014/main" id="{D569006C-7E41-0A43-A375-E4D0A81ED5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000" y="558800"/>
            <a:ext cx="4322142" cy="4322142"/>
          </a:xfrm>
          <a:prstGeom prst="rect">
            <a:avLst/>
          </a:prstGeom>
        </p:spPr>
      </p:pic>
    </p:spTree>
    <p:extLst>
      <p:ext uri="{BB962C8B-B14F-4D97-AF65-F5344CB8AC3E}">
        <p14:creationId xmlns:p14="http://schemas.microsoft.com/office/powerpoint/2010/main" val="513691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Test : France</a:t>
            </a:r>
          </a:p>
        </p:txBody>
      </p:sp>
      <p:pic>
        <p:nvPicPr>
          <p:cNvPr id="11" name="Picture 10">
            <a:extLst>
              <a:ext uri="{FF2B5EF4-FFF2-40B4-BE49-F238E27FC236}">
                <a16:creationId xmlns:a16="http://schemas.microsoft.com/office/drawing/2014/main" id="{7B4EA291-9150-6A47-AAA8-9DAFE392533E}"/>
              </a:ext>
            </a:extLst>
          </p:cNvPr>
          <p:cNvPicPr>
            <a:picLocks noChangeAspect="1"/>
          </p:cNvPicPr>
          <p:nvPr/>
        </p:nvPicPr>
        <p:blipFill>
          <a:blip r:embed="rId3"/>
          <a:stretch>
            <a:fillRect/>
          </a:stretch>
        </p:blipFill>
        <p:spPr>
          <a:xfrm>
            <a:off x="948314" y="868099"/>
            <a:ext cx="7607300" cy="3683000"/>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6C880A3-B9BB-2F49-8D7C-FEA3D501C02B}"/>
                  </a:ext>
                </a:extLst>
              </p:cNvPr>
              <p:cNvSpPr/>
              <p:nvPr/>
            </p:nvSpPr>
            <p:spPr>
              <a:xfrm>
                <a:off x="5416301" y="382389"/>
                <a:ext cx="2411646" cy="971420"/>
              </a:xfrm>
              <a:prstGeom prst="rect">
                <a:avLst/>
              </a:prstGeom>
              <a:solidFill>
                <a:schemeClr val="bg1"/>
              </a:solidFill>
              <a:ln w="57150">
                <a:solidFill>
                  <a:srgbClr val="668980"/>
                </a:solid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wrap="square">
                <a:spAutoFit/>
              </a:bodyPr>
              <a:lstStyle/>
              <a:p>
                <a:pPr algn="just">
                  <a:buClr>
                    <a:srgbClr val="00ADC6"/>
                  </a:buClr>
                  <a:buSzPct val="144000"/>
                </a:pPr>
                <a:r>
                  <a:rPr lang="fr-FR" sz="1400" dirty="0">
                    <a:solidFill>
                      <a:schemeClr val="tx1"/>
                    </a:solidFill>
                    <a:latin typeface="+mn-lt"/>
                    <a:ea typeface="Cambria Math" panose="02040503050406030204" pitchFamily="18" charset="0"/>
                  </a:rPr>
                  <a:t>Graphique des composantes </a:t>
                </a:r>
                <a14:m>
                  <m:oMath xmlns:m="http://schemas.openxmlformats.org/officeDocument/2006/math">
                    <m:sSub>
                      <m:sSubPr>
                        <m:ctrlPr>
                          <a:rPr lang="fr-FR" sz="1400" i="1">
                            <a:latin typeface="Cambria Math" panose="02040503050406030204" pitchFamily="18" charset="0"/>
                            <a:ea typeface="Cambria Math" panose="02040503050406030204" pitchFamily="18" charset="0"/>
                          </a:rPr>
                        </m:ctrlPr>
                      </m:sSubPr>
                      <m:e>
                        <m:r>
                          <a:rPr lang="fr-FR" sz="1400" i="1" smtClean="0">
                            <a:latin typeface="Cambria Math" panose="02040503050406030204" pitchFamily="18" charset="0"/>
                            <a:ea typeface="Cambria Math" panose="02040503050406030204" pitchFamily="18" charset="0"/>
                          </a:rPr>
                          <m:t>𝛽</m:t>
                        </m:r>
                      </m:e>
                      <m:sub>
                        <m:r>
                          <a:rPr lang="fr-FR" sz="1400" i="1">
                            <a:latin typeface="Cambria Math" panose="02040503050406030204" pitchFamily="18" charset="0"/>
                            <a:ea typeface="Cambria Math" panose="02040503050406030204" pitchFamily="18" charset="0"/>
                          </a:rPr>
                          <m:t>𝑗𝑘</m:t>
                        </m:r>
                      </m:sub>
                    </m:sSub>
                    <m:d>
                      <m:dPr>
                        <m:ctrlPr>
                          <a:rPr lang="fr-FR" sz="1400" b="0" i="1" smtClean="0">
                            <a:latin typeface="Cambria Math" panose="02040503050406030204" pitchFamily="18" charset="0"/>
                            <a:ea typeface="Cambria Math" panose="02040503050406030204" pitchFamily="18" charset="0"/>
                          </a:rPr>
                        </m:ctrlPr>
                      </m:dPr>
                      <m:e>
                        <m:sSub>
                          <m:sSubPr>
                            <m:ctrlPr>
                              <a:rPr lang="fr-FR" sz="1400" b="0" i="1" smtClean="0">
                                <a:latin typeface="Cambria Math" panose="02040503050406030204" pitchFamily="18" charset="0"/>
                                <a:ea typeface="Cambria Math" panose="02040503050406030204" pitchFamily="18" charset="0"/>
                              </a:rPr>
                            </m:ctrlPr>
                          </m:sSubPr>
                          <m:e>
                            <m:r>
                              <a:rPr lang="fr-FR" sz="1400" b="0" i="1" smtClean="0">
                                <a:latin typeface="Cambria Math" panose="02040503050406030204" pitchFamily="18" charset="0"/>
                                <a:ea typeface="Cambria Math" panose="02040503050406030204" pitchFamily="18" charset="0"/>
                              </a:rPr>
                              <m:t>𝑥</m:t>
                            </m:r>
                          </m:e>
                          <m:sub>
                            <m:r>
                              <a:rPr lang="fr-FR" sz="1400" b="0" i="1" smtClean="0">
                                <a:latin typeface="Cambria Math" panose="02040503050406030204" pitchFamily="18" charset="0"/>
                                <a:ea typeface="Cambria Math" panose="02040503050406030204" pitchFamily="18" charset="0"/>
                              </a:rPr>
                              <m:t>𝑖</m:t>
                            </m:r>
                          </m:sub>
                        </m:sSub>
                      </m:e>
                    </m:d>
                  </m:oMath>
                </a14:m>
                <a:r>
                  <a:rPr lang="en-FR" sz="1400" dirty="0">
                    <a:solidFill>
                      <a:schemeClr val="tx1"/>
                    </a:solidFill>
                    <a:latin typeface="+mn-lt"/>
                  </a:rPr>
                  <a:t> en fonction de l’âge </a:t>
                </a:r>
                <a14:m>
                  <m:oMath xmlns:m="http://schemas.openxmlformats.org/officeDocument/2006/math">
                    <m:sSub>
                      <m:sSubPr>
                        <m:ctrlPr>
                          <a:rPr lang="fr-FR" sz="1400" i="1">
                            <a:latin typeface="Cambria Math" panose="02040503050406030204" pitchFamily="18" charset="0"/>
                            <a:ea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𝑥</m:t>
                        </m:r>
                      </m:e>
                      <m:sub>
                        <m:r>
                          <a:rPr lang="fr-FR" sz="1400" i="1">
                            <a:latin typeface="Cambria Math" panose="02040503050406030204" pitchFamily="18" charset="0"/>
                            <a:ea typeface="Cambria Math" panose="02040503050406030204" pitchFamily="18" charset="0"/>
                          </a:rPr>
                          <m:t>𝑖</m:t>
                        </m:r>
                      </m:sub>
                    </m:sSub>
                  </m:oMath>
                </a14:m>
                <a:r>
                  <a:rPr lang="en-FR" sz="1400" dirty="0">
                    <a:solidFill>
                      <a:schemeClr val="tx1"/>
                    </a:solidFill>
                    <a:latin typeface="+mn-lt"/>
                  </a:rPr>
                  <a:t>. </a:t>
                </a:r>
                <a:r>
                  <a:rPr lang="en-FR" sz="1400" dirty="0">
                    <a:latin typeface="+mn-lt"/>
                  </a:rPr>
                  <a:t>Pas de variation en fonction de l’année. </a:t>
                </a:r>
                <a:endParaRPr lang="en-FR" sz="1400" dirty="0">
                  <a:solidFill>
                    <a:schemeClr val="tx1"/>
                  </a:solidFill>
                  <a:latin typeface="+mn-lt"/>
                </a:endParaRPr>
              </a:p>
            </p:txBody>
          </p:sp>
        </mc:Choice>
        <mc:Fallback xmlns="">
          <p:sp>
            <p:nvSpPr>
              <p:cNvPr id="10" name="Rectangle 9">
                <a:extLst>
                  <a:ext uri="{FF2B5EF4-FFF2-40B4-BE49-F238E27FC236}">
                    <a16:creationId xmlns:a16="http://schemas.microsoft.com/office/drawing/2014/main" id="{46C880A3-B9BB-2F49-8D7C-FEA3D501C02B}"/>
                  </a:ext>
                </a:extLst>
              </p:cNvPr>
              <p:cNvSpPr>
                <a:spLocks noRot="1" noChangeAspect="1" noMove="1" noResize="1" noEditPoints="1" noAdjustHandles="1" noChangeArrowheads="1" noChangeShapeType="1" noTextEdit="1"/>
              </p:cNvSpPr>
              <p:nvPr/>
            </p:nvSpPr>
            <p:spPr>
              <a:xfrm>
                <a:off x="5416301" y="382389"/>
                <a:ext cx="2411646" cy="971420"/>
              </a:xfrm>
              <a:prstGeom prst="rect">
                <a:avLst/>
              </a:prstGeom>
              <a:blipFill>
                <a:blip r:embed="rId4"/>
                <a:stretch>
                  <a:fillRect b="-1205"/>
                </a:stretch>
              </a:blipFill>
              <a:ln w="57150">
                <a:solidFill>
                  <a:srgbClr val="668980"/>
                </a:solid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a:lstStyle/>
              <a:p>
                <a:r>
                  <a:rPr lang="en-FR">
                    <a:noFill/>
                  </a:rPr>
                  <a:t> </a:t>
                </a:r>
              </a:p>
            </p:txBody>
          </p:sp>
        </mc:Fallback>
      </mc:AlternateContent>
      <p:pic>
        <p:nvPicPr>
          <p:cNvPr id="7" name="Picture 6" descr="A picture containing drawing&#10;&#10;Description automatically generated">
            <a:extLst>
              <a:ext uri="{FF2B5EF4-FFF2-40B4-BE49-F238E27FC236}">
                <a16:creationId xmlns:a16="http://schemas.microsoft.com/office/drawing/2014/main" id="{6AD571C8-2779-6442-84A6-7EDCDE72B0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5600" y="148140"/>
            <a:ext cx="698500" cy="698500"/>
          </a:xfrm>
          <a:prstGeom prst="rect">
            <a:avLst/>
          </a:prstGeom>
        </p:spPr>
      </p:pic>
    </p:spTree>
    <p:extLst>
      <p:ext uri="{BB962C8B-B14F-4D97-AF65-F5344CB8AC3E}">
        <p14:creationId xmlns:p14="http://schemas.microsoft.com/office/powerpoint/2010/main" val="4181032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en-US" dirty="0"/>
              <a:t>3</a:t>
            </a:r>
            <a:endParaRPr lang="fr-FR" dirty="0"/>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fr-FR" b="1" dirty="0">
                <a:solidFill>
                  <a:schemeClr val="bg1"/>
                </a:solidFill>
              </a:rPr>
              <a:t>Test : Chili</a:t>
            </a:r>
          </a:p>
        </p:txBody>
      </p:sp>
    </p:spTree>
    <p:extLst>
      <p:ext uri="{BB962C8B-B14F-4D97-AF65-F5344CB8AC3E}">
        <p14:creationId xmlns:p14="http://schemas.microsoft.com/office/powerpoint/2010/main" val="1421430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Test : Chili </a:t>
            </a:r>
          </a:p>
        </p:txBody>
      </p:sp>
      <p:sp>
        <p:nvSpPr>
          <p:cNvPr id="7" name="Text Placeholder 6">
            <a:extLst>
              <a:ext uri="{FF2B5EF4-FFF2-40B4-BE49-F238E27FC236}">
                <a16:creationId xmlns:a16="http://schemas.microsoft.com/office/drawing/2014/main" id="{E624C666-72B4-694D-8CCD-AEF4B0AA1646}"/>
              </a:ext>
            </a:extLst>
          </p:cNvPr>
          <p:cNvSpPr>
            <a:spLocks noGrp="1"/>
          </p:cNvSpPr>
          <p:nvPr>
            <p:ph type="body" sz="quarter" idx="12"/>
          </p:nvPr>
        </p:nvSpPr>
        <p:spPr/>
        <p:txBody>
          <a:bodyPr/>
          <a:lstStyle/>
          <a:p>
            <a:r>
              <a:rPr lang="en-FR" dirty="0"/>
              <a:t>Sum of smooth exponentials</a:t>
            </a:r>
          </a:p>
        </p:txBody>
      </p:sp>
      <p:pic>
        <p:nvPicPr>
          <p:cNvPr id="16" name="Picture 15">
            <a:extLst>
              <a:ext uri="{FF2B5EF4-FFF2-40B4-BE49-F238E27FC236}">
                <a16:creationId xmlns:a16="http://schemas.microsoft.com/office/drawing/2014/main" id="{1A085CBD-F30A-9941-A295-2A50A5259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9513" y="973239"/>
            <a:ext cx="6604486" cy="3678331"/>
          </a:xfrm>
          <a:prstGeom prst="rect">
            <a:avLst/>
          </a:prstGeom>
        </p:spPr>
      </p:pic>
      <p:sp>
        <p:nvSpPr>
          <p:cNvPr id="10" name="Rectangle 9">
            <a:extLst>
              <a:ext uri="{FF2B5EF4-FFF2-40B4-BE49-F238E27FC236}">
                <a16:creationId xmlns:a16="http://schemas.microsoft.com/office/drawing/2014/main" id="{46C880A3-B9BB-2F49-8D7C-FEA3D501C02B}"/>
              </a:ext>
            </a:extLst>
          </p:cNvPr>
          <p:cNvSpPr/>
          <p:nvPr/>
        </p:nvSpPr>
        <p:spPr>
          <a:xfrm>
            <a:off x="233999" y="1112140"/>
            <a:ext cx="2215514" cy="3539430"/>
          </a:xfrm>
          <a:prstGeom prst="rect">
            <a:avLst/>
          </a:prstGeom>
        </p:spPr>
        <p:txBody>
          <a:bodyPr wrap="square">
            <a:spAutoFit/>
          </a:bodyPr>
          <a:lstStyle/>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Données Chili  HMD : </a:t>
            </a:r>
          </a:p>
          <a:p>
            <a:pPr marL="692661" lvl="1"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De 1992 à 2007</a:t>
            </a:r>
          </a:p>
          <a:p>
            <a:pPr marL="692661" lvl="1"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Hommes et Femmes</a:t>
            </a:r>
          </a:p>
          <a:p>
            <a:pPr marL="692661" lvl="1"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14 années complètes</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52 coefficients répartis dans les 3 composantes estimés pour chaque année</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Graphique à droite : taux de mortalités estimés pour les Femmes (gauche) et les Hommes (droite)</a:t>
            </a:r>
          </a:p>
          <a:p>
            <a:pPr marL="285750" indent="-285750">
              <a:buClr>
                <a:srgbClr val="00ADC6"/>
              </a:buClr>
              <a:buSzPct val="144000"/>
              <a:buFont typeface="Arial" panose="020B0604020202020204" pitchFamily="34" charset="0"/>
              <a:buChar char="•"/>
            </a:pPr>
            <a:endParaRPr lang="en-FR" sz="1400" dirty="0">
              <a:latin typeface="+mn-lt"/>
            </a:endParaRPr>
          </a:p>
        </p:txBody>
      </p:sp>
      <p:pic>
        <p:nvPicPr>
          <p:cNvPr id="18" name="Picture 17" descr="A picture containing graphics, umbrella, drawing&#10;&#10;Description automatically generated">
            <a:extLst>
              <a:ext uri="{FF2B5EF4-FFF2-40B4-BE49-F238E27FC236}">
                <a16:creationId xmlns:a16="http://schemas.microsoft.com/office/drawing/2014/main" id="{C3FFB00B-FD9C-FE42-80F4-F7CDB26435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6400" y="183511"/>
            <a:ext cx="660400" cy="660400"/>
          </a:xfrm>
          <a:prstGeom prst="rect">
            <a:avLst/>
          </a:prstGeom>
        </p:spPr>
      </p:pic>
    </p:spTree>
    <p:extLst>
      <p:ext uri="{BB962C8B-B14F-4D97-AF65-F5344CB8AC3E}">
        <p14:creationId xmlns:p14="http://schemas.microsoft.com/office/powerpoint/2010/main" val="1224341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C4E20B-D8D6-A344-97A3-EB8D327FC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80" y="620436"/>
            <a:ext cx="6772060" cy="4063236"/>
          </a:xfrm>
          <a:prstGeom prst="rect">
            <a:avLst/>
          </a:prstGeom>
        </p:spPr>
      </p:pic>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Test : Chili</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6C880A3-B9BB-2F49-8D7C-FEA3D501C02B}"/>
                  </a:ext>
                </a:extLst>
              </p:cNvPr>
              <p:cNvSpPr/>
              <p:nvPr/>
            </p:nvSpPr>
            <p:spPr>
              <a:xfrm>
                <a:off x="6629805" y="939795"/>
                <a:ext cx="2225437" cy="971420"/>
              </a:xfrm>
              <a:prstGeom prst="rect">
                <a:avLst/>
              </a:prstGeom>
              <a:noFill/>
              <a:ln w="57150">
                <a:solidFill>
                  <a:srgbClr val="668980"/>
                </a:solid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wrap="square">
                <a:spAutoFit/>
              </a:bodyPr>
              <a:lstStyle/>
              <a:p>
                <a:pPr algn="just">
                  <a:buClr>
                    <a:srgbClr val="00ADC6"/>
                  </a:buClr>
                  <a:buSzPct val="144000"/>
                </a:pPr>
                <a:r>
                  <a:rPr lang="fr-FR" sz="1400" dirty="0">
                    <a:solidFill>
                      <a:schemeClr val="tx1"/>
                    </a:solidFill>
                    <a:latin typeface="+mn-lt"/>
                    <a:ea typeface="Cambria Math" panose="02040503050406030204" pitchFamily="18" charset="0"/>
                  </a:rPr>
                  <a:t>Coefficients </a:t>
                </a:r>
                <a14:m>
                  <m:oMath xmlns:m="http://schemas.openxmlformats.org/officeDocument/2006/math">
                    <m:sSub>
                      <m:sSubPr>
                        <m:ctrlPr>
                          <a:rPr lang="fr-FR" sz="1400" b="0" i="1" smtClean="0">
                            <a:solidFill>
                              <a:schemeClr val="tx1"/>
                            </a:solidFill>
                            <a:latin typeface="Cambria Math" panose="02040503050406030204" pitchFamily="18" charset="0"/>
                            <a:ea typeface="Cambria Math" panose="02040503050406030204" pitchFamily="18" charset="0"/>
                          </a:rPr>
                        </m:ctrlPr>
                      </m:sSubPr>
                      <m:e>
                        <m:r>
                          <a:rPr lang="fr-FR" sz="1400" i="1" smtClean="0">
                            <a:solidFill>
                              <a:schemeClr val="tx1"/>
                            </a:solidFill>
                            <a:latin typeface="Cambria Math" panose="02040503050406030204" pitchFamily="18" charset="0"/>
                            <a:ea typeface="Cambria Math" panose="02040503050406030204" pitchFamily="18" charset="0"/>
                          </a:rPr>
                          <m:t>𝛼</m:t>
                        </m:r>
                      </m:e>
                      <m:sub>
                        <m:r>
                          <a:rPr lang="fr-FR" sz="1400" b="0" i="1" smtClean="0">
                            <a:solidFill>
                              <a:schemeClr val="tx1"/>
                            </a:solidFill>
                            <a:latin typeface="Cambria Math" panose="02040503050406030204" pitchFamily="18" charset="0"/>
                            <a:ea typeface="Cambria Math" panose="02040503050406030204" pitchFamily="18" charset="0"/>
                          </a:rPr>
                          <m:t>𝑗𝑘</m:t>
                        </m:r>
                      </m:sub>
                    </m:sSub>
                  </m:oMath>
                </a14:m>
                <a:r>
                  <a:rPr lang="fr-FR" sz="1400" dirty="0">
                    <a:solidFill>
                      <a:schemeClr val="tx1"/>
                    </a:solidFill>
                    <a:latin typeface="+mn-lt"/>
                    <a:ea typeface="Cambria Math" panose="02040503050406030204" pitchFamily="18" charset="0"/>
                  </a:rPr>
                  <a:t>estimés pour les Femmes (en haut) et les Hommes (en bas), groupés par composante </a:t>
                </a:r>
                <a:endParaRPr lang="en-FR" sz="1400" dirty="0">
                  <a:solidFill>
                    <a:schemeClr val="tx1"/>
                  </a:solidFill>
                  <a:latin typeface="+mn-lt"/>
                </a:endParaRPr>
              </a:p>
            </p:txBody>
          </p:sp>
        </mc:Choice>
        <mc:Fallback xmlns="">
          <p:sp>
            <p:nvSpPr>
              <p:cNvPr id="10" name="Rectangle 9">
                <a:extLst>
                  <a:ext uri="{FF2B5EF4-FFF2-40B4-BE49-F238E27FC236}">
                    <a16:creationId xmlns:a16="http://schemas.microsoft.com/office/drawing/2014/main" id="{46C880A3-B9BB-2F49-8D7C-FEA3D501C02B}"/>
                  </a:ext>
                </a:extLst>
              </p:cNvPr>
              <p:cNvSpPr>
                <a:spLocks noRot="1" noChangeAspect="1" noMove="1" noResize="1" noEditPoints="1" noAdjustHandles="1" noChangeArrowheads="1" noChangeShapeType="1" noTextEdit="1"/>
              </p:cNvSpPr>
              <p:nvPr/>
            </p:nvSpPr>
            <p:spPr>
              <a:xfrm>
                <a:off x="6629805" y="939795"/>
                <a:ext cx="2225437" cy="971420"/>
              </a:xfrm>
              <a:prstGeom prst="rect">
                <a:avLst/>
              </a:prstGeom>
              <a:blipFill>
                <a:blip r:embed="rId4"/>
                <a:stretch>
                  <a:fillRect b="-2469"/>
                </a:stretch>
              </a:blipFill>
              <a:ln w="57150">
                <a:solidFill>
                  <a:srgbClr val="668980"/>
                </a:solid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a:lstStyle/>
              <a:p>
                <a:r>
                  <a:rPr lang="fr-FR">
                    <a:noFill/>
                  </a:rPr>
                  <a:t> </a:t>
                </a:r>
              </a:p>
            </p:txBody>
          </p:sp>
        </mc:Fallback>
      </mc:AlternateContent>
      <p:pic>
        <p:nvPicPr>
          <p:cNvPr id="9" name="Picture 8" descr="A picture containing graphics, umbrella, drawing&#10;&#10;Description automatically generated">
            <a:extLst>
              <a:ext uri="{FF2B5EF4-FFF2-40B4-BE49-F238E27FC236}">
                <a16:creationId xmlns:a16="http://schemas.microsoft.com/office/drawing/2014/main" id="{FB822CDF-B9AE-F247-A25C-56B9FA4FF9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6400" y="183511"/>
            <a:ext cx="660400" cy="660400"/>
          </a:xfrm>
          <a:prstGeom prst="rect">
            <a:avLst/>
          </a:prstGeom>
        </p:spPr>
      </p:pic>
    </p:spTree>
    <p:extLst>
      <p:ext uri="{BB962C8B-B14F-4D97-AF65-F5344CB8AC3E}">
        <p14:creationId xmlns:p14="http://schemas.microsoft.com/office/powerpoint/2010/main" val="3515632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Test : Chili</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6C880A3-B9BB-2F49-8D7C-FEA3D501C02B}"/>
                  </a:ext>
                </a:extLst>
              </p:cNvPr>
              <p:cNvSpPr/>
              <p:nvPr/>
            </p:nvSpPr>
            <p:spPr>
              <a:xfrm>
                <a:off x="5467715" y="1140861"/>
                <a:ext cx="2411646" cy="971420"/>
              </a:xfrm>
              <a:prstGeom prst="rect">
                <a:avLst/>
              </a:prstGeom>
              <a:noFill/>
              <a:ln w="57150">
                <a:solidFill>
                  <a:srgbClr val="668980"/>
                </a:solid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wrap="square">
                <a:spAutoFit/>
              </a:bodyPr>
              <a:lstStyle/>
              <a:p>
                <a:pPr algn="just">
                  <a:buClr>
                    <a:srgbClr val="00ADC6"/>
                  </a:buClr>
                  <a:buSzPct val="144000"/>
                </a:pPr>
                <a:r>
                  <a:rPr lang="fr-FR" sz="1400" dirty="0">
                    <a:solidFill>
                      <a:schemeClr val="tx1"/>
                    </a:solidFill>
                    <a:latin typeface="+mn-lt"/>
                    <a:ea typeface="Cambria Math" panose="02040503050406030204" pitchFamily="18" charset="0"/>
                  </a:rPr>
                  <a:t>Graphique des composantes </a:t>
                </a:r>
                <a14:m>
                  <m:oMath xmlns:m="http://schemas.openxmlformats.org/officeDocument/2006/math">
                    <m:sSub>
                      <m:sSubPr>
                        <m:ctrlPr>
                          <a:rPr lang="fr-FR" sz="1400" i="1">
                            <a:latin typeface="Cambria Math" panose="02040503050406030204" pitchFamily="18" charset="0"/>
                            <a:ea typeface="Cambria Math" panose="02040503050406030204" pitchFamily="18" charset="0"/>
                          </a:rPr>
                        </m:ctrlPr>
                      </m:sSubPr>
                      <m:e>
                        <m:r>
                          <a:rPr lang="fr-FR" sz="1400" i="1" smtClean="0">
                            <a:latin typeface="Cambria Math" panose="02040503050406030204" pitchFamily="18" charset="0"/>
                            <a:ea typeface="Cambria Math" panose="02040503050406030204" pitchFamily="18" charset="0"/>
                          </a:rPr>
                          <m:t>𝛽</m:t>
                        </m:r>
                      </m:e>
                      <m:sub>
                        <m:r>
                          <a:rPr lang="fr-FR" sz="1400" i="1">
                            <a:latin typeface="Cambria Math" panose="02040503050406030204" pitchFamily="18" charset="0"/>
                            <a:ea typeface="Cambria Math" panose="02040503050406030204" pitchFamily="18" charset="0"/>
                          </a:rPr>
                          <m:t>𝑗𝑘</m:t>
                        </m:r>
                      </m:sub>
                    </m:sSub>
                    <m:d>
                      <m:dPr>
                        <m:ctrlPr>
                          <a:rPr lang="fr-FR" sz="1400" b="0" i="1" smtClean="0">
                            <a:latin typeface="Cambria Math" panose="02040503050406030204" pitchFamily="18" charset="0"/>
                            <a:ea typeface="Cambria Math" panose="02040503050406030204" pitchFamily="18" charset="0"/>
                          </a:rPr>
                        </m:ctrlPr>
                      </m:dPr>
                      <m:e>
                        <m:sSub>
                          <m:sSubPr>
                            <m:ctrlPr>
                              <a:rPr lang="fr-FR" sz="1400" b="0" i="1" smtClean="0">
                                <a:latin typeface="Cambria Math" panose="02040503050406030204" pitchFamily="18" charset="0"/>
                                <a:ea typeface="Cambria Math" panose="02040503050406030204" pitchFamily="18" charset="0"/>
                              </a:rPr>
                            </m:ctrlPr>
                          </m:sSubPr>
                          <m:e>
                            <m:r>
                              <a:rPr lang="fr-FR" sz="1400" b="0" i="1" smtClean="0">
                                <a:latin typeface="Cambria Math" panose="02040503050406030204" pitchFamily="18" charset="0"/>
                                <a:ea typeface="Cambria Math" panose="02040503050406030204" pitchFamily="18" charset="0"/>
                              </a:rPr>
                              <m:t>𝑥</m:t>
                            </m:r>
                          </m:e>
                          <m:sub>
                            <m:r>
                              <a:rPr lang="fr-FR" sz="1400" b="0" i="1" smtClean="0">
                                <a:latin typeface="Cambria Math" panose="02040503050406030204" pitchFamily="18" charset="0"/>
                                <a:ea typeface="Cambria Math" panose="02040503050406030204" pitchFamily="18" charset="0"/>
                              </a:rPr>
                              <m:t>𝑖</m:t>
                            </m:r>
                          </m:sub>
                        </m:sSub>
                      </m:e>
                    </m:d>
                  </m:oMath>
                </a14:m>
                <a:r>
                  <a:rPr lang="en-FR" sz="1400" dirty="0">
                    <a:solidFill>
                      <a:schemeClr val="tx1"/>
                    </a:solidFill>
                    <a:latin typeface="+mn-lt"/>
                  </a:rPr>
                  <a:t> en fonction de l’âge </a:t>
                </a:r>
                <a14:m>
                  <m:oMath xmlns:m="http://schemas.openxmlformats.org/officeDocument/2006/math">
                    <m:sSub>
                      <m:sSubPr>
                        <m:ctrlPr>
                          <a:rPr lang="fr-FR" sz="1400" i="1">
                            <a:latin typeface="Cambria Math" panose="02040503050406030204" pitchFamily="18" charset="0"/>
                            <a:ea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𝑥</m:t>
                        </m:r>
                      </m:e>
                      <m:sub>
                        <m:r>
                          <a:rPr lang="fr-FR" sz="1400" i="1">
                            <a:latin typeface="Cambria Math" panose="02040503050406030204" pitchFamily="18" charset="0"/>
                            <a:ea typeface="Cambria Math" panose="02040503050406030204" pitchFamily="18" charset="0"/>
                          </a:rPr>
                          <m:t>𝑖</m:t>
                        </m:r>
                      </m:sub>
                    </m:sSub>
                  </m:oMath>
                </a14:m>
                <a:r>
                  <a:rPr lang="en-FR" sz="1400" dirty="0">
                    <a:solidFill>
                      <a:schemeClr val="tx1"/>
                    </a:solidFill>
                    <a:latin typeface="+mn-lt"/>
                  </a:rPr>
                  <a:t>. </a:t>
                </a:r>
                <a:r>
                  <a:rPr lang="en-FR" sz="1400" dirty="0">
                    <a:latin typeface="+mn-lt"/>
                  </a:rPr>
                  <a:t>Pas de variation en fonction de l’année. </a:t>
                </a:r>
                <a:endParaRPr lang="en-FR" sz="1400" dirty="0">
                  <a:solidFill>
                    <a:schemeClr val="tx1"/>
                  </a:solidFill>
                  <a:latin typeface="+mn-lt"/>
                </a:endParaRPr>
              </a:p>
            </p:txBody>
          </p:sp>
        </mc:Choice>
        <mc:Fallback xmlns="">
          <p:sp>
            <p:nvSpPr>
              <p:cNvPr id="10" name="Rectangle 9">
                <a:extLst>
                  <a:ext uri="{FF2B5EF4-FFF2-40B4-BE49-F238E27FC236}">
                    <a16:creationId xmlns:a16="http://schemas.microsoft.com/office/drawing/2014/main" id="{46C880A3-B9BB-2F49-8D7C-FEA3D501C02B}"/>
                  </a:ext>
                </a:extLst>
              </p:cNvPr>
              <p:cNvSpPr>
                <a:spLocks noRot="1" noChangeAspect="1" noMove="1" noResize="1" noEditPoints="1" noAdjustHandles="1" noChangeArrowheads="1" noChangeShapeType="1" noTextEdit="1"/>
              </p:cNvSpPr>
              <p:nvPr/>
            </p:nvSpPr>
            <p:spPr>
              <a:xfrm>
                <a:off x="5467715" y="1140861"/>
                <a:ext cx="2411646" cy="971420"/>
              </a:xfrm>
              <a:prstGeom prst="rect">
                <a:avLst/>
              </a:prstGeom>
              <a:blipFill>
                <a:blip r:embed="rId3"/>
                <a:stretch>
                  <a:fillRect b="-2439"/>
                </a:stretch>
              </a:blipFill>
              <a:ln w="57150">
                <a:solidFill>
                  <a:srgbClr val="668980"/>
                </a:solid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a:lstStyle/>
              <a:p>
                <a:r>
                  <a:rPr lang="fr-FR">
                    <a:noFill/>
                  </a:rPr>
                  <a:t> </a:t>
                </a:r>
              </a:p>
            </p:txBody>
          </p:sp>
        </mc:Fallback>
      </mc:AlternateContent>
      <p:pic>
        <p:nvPicPr>
          <p:cNvPr id="12" name="Picture 11">
            <a:extLst>
              <a:ext uri="{FF2B5EF4-FFF2-40B4-BE49-F238E27FC236}">
                <a16:creationId xmlns:a16="http://schemas.microsoft.com/office/drawing/2014/main" id="{660A2386-9258-8548-BD05-03F367A770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037" y="622562"/>
            <a:ext cx="4220135" cy="4220135"/>
          </a:xfrm>
          <a:prstGeom prst="rect">
            <a:avLst/>
          </a:prstGeom>
        </p:spPr>
      </p:pic>
      <p:pic>
        <p:nvPicPr>
          <p:cNvPr id="13" name="Picture 12" descr="A picture containing graphics, umbrella, drawing&#10;&#10;Description automatically generated">
            <a:extLst>
              <a:ext uri="{FF2B5EF4-FFF2-40B4-BE49-F238E27FC236}">
                <a16:creationId xmlns:a16="http://schemas.microsoft.com/office/drawing/2014/main" id="{5C116169-75F6-234F-BEFE-75889FFA08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6400" y="183511"/>
            <a:ext cx="660400" cy="660400"/>
          </a:xfrm>
          <a:prstGeom prst="rect">
            <a:avLst/>
          </a:prstGeom>
        </p:spPr>
      </p:pic>
      <p:sp>
        <p:nvSpPr>
          <p:cNvPr id="14" name="Rectangle 13">
            <a:extLst>
              <a:ext uri="{FF2B5EF4-FFF2-40B4-BE49-F238E27FC236}">
                <a16:creationId xmlns:a16="http://schemas.microsoft.com/office/drawing/2014/main" id="{BDE4323B-1B9B-BA4A-BC31-73DE98DD89F0}"/>
              </a:ext>
            </a:extLst>
          </p:cNvPr>
          <p:cNvSpPr/>
          <p:nvPr/>
        </p:nvSpPr>
        <p:spPr>
          <a:xfrm>
            <a:off x="5320676" y="2677562"/>
            <a:ext cx="2705723" cy="769441"/>
          </a:xfrm>
          <a:prstGeom prst="rect">
            <a:avLst/>
          </a:prstGeom>
        </p:spPr>
        <p:txBody>
          <a:bodyPr wrap="square">
            <a:spAutoFit/>
          </a:bodyPr>
          <a:lstStyle/>
          <a:p>
            <a:pPr>
              <a:buClr>
                <a:srgbClr val="00ADC6"/>
              </a:buClr>
              <a:buSzPct val="144000"/>
            </a:pPr>
            <a:r>
              <a:rPr lang="fr-FR" sz="1100" i="1" dirty="0">
                <a:latin typeface="+mn-lt"/>
                <a:ea typeface="Cambria Math" panose="02040503050406030204" pitchFamily="18" charset="0"/>
              </a:rPr>
              <a:t>Remarque</a:t>
            </a:r>
            <a:r>
              <a:rPr lang="fr-FR" sz="1100" dirty="0">
                <a:latin typeface="+mn-lt"/>
                <a:ea typeface="Cambria Math" panose="02040503050406030204" pitchFamily="18" charset="0"/>
              </a:rPr>
              <a:t> : Les Splines ne varient pas selon le genre ni l’année, ni le pays (voir slide suivante)</a:t>
            </a:r>
            <a:r>
              <a:rPr lang="en-FR" sz="1100" dirty="0">
                <a:latin typeface="+mn-lt"/>
                <a:ea typeface="Cambria Math" panose="02040503050406030204" pitchFamily="18" charset="0"/>
              </a:rPr>
              <a:t> → Avantage pour interpréter les coefficients alpha. </a:t>
            </a:r>
          </a:p>
        </p:txBody>
      </p:sp>
    </p:spTree>
    <p:extLst>
      <p:ext uri="{BB962C8B-B14F-4D97-AF65-F5344CB8AC3E}">
        <p14:creationId xmlns:p14="http://schemas.microsoft.com/office/powerpoint/2010/main" val="1034120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Test : Chili</a:t>
            </a:r>
          </a:p>
        </p:txBody>
      </p:sp>
      <p:sp>
        <p:nvSpPr>
          <p:cNvPr id="10" name="Rectangle 9">
            <a:extLst>
              <a:ext uri="{FF2B5EF4-FFF2-40B4-BE49-F238E27FC236}">
                <a16:creationId xmlns:a16="http://schemas.microsoft.com/office/drawing/2014/main" id="{46C880A3-B9BB-2F49-8D7C-FEA3D501C02B}"/>
              </a:ext>
            </a:extLst>
          </p:cNvPr>
          <p:cNvSpPr/>
          <p:nvPr/>
        </p:nvSpPr>
        <p:spPr>
          <a:xfrm>
            <a:off x="3072830" y="251655"/>
            <a:ext cx="2411646" cy="307777"/>
          </a:xfrm>
          <a:prstGeom prst="rect">
            <a:avLst/>
          </a:prstGeom>
          <a:noFill/>
          <a:ln w="57150">
            <a:solidFill>
              <a:srgbClr val="668980"/>
            </a:solid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wrap="square">
            <a:spAutoFit/>
          </a:bodyPr>
          <a:lstStyle/>
          <a:p>
            <a:pPr algn="ctr">
              <a:buClr>
                <a:srgbClr val="00ADC6"/>
              </a:buClr>
              <a:buSzPct val="144000"/>
            </a:pPr>
            <a:r>
              <a:rPr lang="fr-FR" sz="1400" dirty="0">
                <a:solidFill>
                  <a:schemeClr val="tx1"/>
                </a:solidFill>
                <a:latin typeface="+mn-lt"/>
                <a:ea typeface="Cambria Math" panose="02040503050406030204" pitchFamily="18" charset="0"/>
              </a:rPr>
              <a:t>Comparaison avec la France</a:t>
            </a:r>
            <a:endParaRPr lang="en-FR" sz="1400" dirty="0">
              <a:solidFill>
                <a:schemeClr val="tx1"/>
              </a:solidFill>
              <a:latin typeface="+mn-lt"/>
            </a:endParaRPr>
          </a:p>
        </p:txBody>
      </p:sp>
      <p:pic>
        <p:nvPicPr>
          <p:cNvPr id="12" name="Picture 11">
            <a:extLst>
              <a:ext uri="{FF2B5EF4-FFF2-40B4-BE49-F238E27FC236}">
                <a16:creationId xmlns:a16="http://schemas.microsoft.com/office/drawing/2014/main" id="{660A2386-9258-8548-BD05-03F367A77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867" y="843911"/>
            <a:ext cx="3998786" cy="3998786"/>
          </a:xfrm>
          <a:prstGeom prst="rect">
            <a:avLst/>
          </a:prstGeom>
        </p:spPr>
      </p:pic>
      <p:pic>
        <p:nvPicPr>
          <p:cNvPr id="7" name="Picture 6">
            <a:extLst>
              <a:ext uri="{FF2B5EF4-FFF2-40B4-BE49-F238E27FC236}">
                <a16:creationId xmlns:a16="http://schemas.microsoft.com/office/drawing/2014/main" id="{163E905B-EAA5-E249-B7A4-F5CF802B07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001" y="843911"/>
            <a:ext cx="4011718" cy="4011718"/>
          </a:xfrm>
          <a:prstGeom prst="rect">
            <a:avLst/>
          </a:prstGeom>
        </p:spPr>
      </p:pic>
      <p:pic>
        <p:nvPicPr>
          <p:cNvPr id="8" name="Picture 7" descr="A picture containing graphics, umbrella, drawing&#10;&#10;Description automatically generated">
            <a:extLst>
              <a:ext uri="{FF2B5EF4-FFF2-40B4-BE49-F238E27FC236}">
                <a16:creationId xmlns:a16="http://schemas.microsoft.com/office/drawing/2014/main" id="{AFC5838E-A1AB-DA44-AB8A-7309C81F63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7622" y="380933"/>
            <a:ext cx="443275" cy="443275"/>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72EB4C1E-E65A-9041-9ED0-28C3B7D910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8222" y="337162"/>
            <a:ext cx="443276" cy="443276"/>
          </a:xfrm>
          <a:prstGeom prst="rect">
            <a:avLst/>
          </a:prstGeom>
        </p:spPr>
      </p:pic>
    </p:spTree>
    <p:extLst>
      <p:ext uri="{BB962C8B-B14F-4D97-AF65-F5344CB8AC3E}">
        <p14:creationId xmlns:p14="http://schemas.microsoft.com/office/powerpoint/2010/main" val="1447190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Test : Chili</a:t>
            </a:r>
          </a:p>
        </p:txBody>
      </p:sp>
      <p:sp>
        <p:nvSpPr>
          <p:cNvPr id="10" name="Rectangle 9">
            <a:extLst>
              <a:ext uri="{FF2B5EF4-FFF2-40B4-BE49-F238E27FC236}">
                <a16:creationId xmlns:a16="http://schemas.microsoft.com/office/drawing/2014/main" id="{46C880A3-B9BB-2F49-8D7C-FEA3D501C02B}"/>
              </a:ext>
            </a:extLst>
          </p:cNvPr>
          <p:cNvSpPr/>
          <p:nvPr/>
        </p:nvSpPr>
        <p:spPr>
          <a:xfrm>
            <a:off x="3074078" y="241868"/>
            <a:ext cx="2411646" cy="307777"/>
          </a:xfrm>
          <a:prstGeom prst="rect">
            <a:avLst/>
          </a:prstGeom>
          <a:noFill/>
          <a:ln w="57150">
            <a:solidFill>
              <a:srgbClr val="668980"/>
            </a:solid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wrap="square">
            <a:spAutoFit/>
          </a:bodyPr>
          <a:lstStyle/>
          <a:p>
            <a:pPr algn="ctr">
              <a:buClr>
                <a:srgbClr val="00ADC6"/>
              </a:buClr>
              <a:buSzPct val="144000"/>
            </a:pPr>
            <a:r>
              <a:rPr lang="fr-FR" sz="1400" dirty="0">
                <a:solidFill>
                  <a:schemeClr val="tx1"/>
                </a:solidFill>
                <a:latin typeface="+mn-lt"/>
                <a:ea typeface="Cambria Math" panose="02040503050406030204" pitchFamily="18" charset="0"/>
              </a:rPr>
              <a:t>Splines / Coefficients Male</a:t>
            </a:r>
            <a:endParaRPr lang="en-FR" sz="1400" dirty="0">
              <a:solidFill>
                <a:schemeClr val="tx1"/>
              </a:solidFill>
              <a:latin typeface="+mn-lt"/>
            </a:endParaRPr>
          </a:p>
        </p:txBody>
      </p:sp>
      <p:pic>
        <p:nvPicPr>
          <p:cNvPr id="12" name="Picture 11">
            <a:extLst>
              <a:ext uri="{FF2B5EF4-FFF2-40B4-BE49-F238E27FC236}">
                <a16:creationId xmlns:a16="http://schemas.microsoft.com/office/drawing/2014/main" id="{660A2386-9258-8548-BD05-03F367A77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867" y="842663"/>
            <a:ext cx="4000034" cy="4000034"/>
          </a:xfrm>
          <a:prstGeom prst="rect">
            <a:avLst/>
          </a:prstGeom>
        </p:spPr>
      </p:pic>
      <p:pic>
        <p:nvPicPr>
          <p:cNvPr id="5" name="Picture 4">
            <a:extLst>
              <a:ext uri="{FF2B5EF4-FFF2-40B4-BE49-F238E27FC236}">
                <a16:creationId xmlns:a16="http://schemas.microsoft.com/office/drawing/2014/main" id="{BE2705ED-59BB-D544-A499-80CD56A773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0001" y="842662"/>
            <a:ext cx="4000035" cy="4000035"/>
          </a:xfrm>
          <a:prstGeom prst="rect">
            <a:avLst/>
          </a:prstGeom>
        </p:spPr>
      </p:pic>
      <p:pic>
        <p:nvPicPr>
          <p:cNvPr id="11" name="Picture 10" descr="A picture containing graphics, umbrella, drawing&#10;&#10;Description automatically generated">
            <a:extLst>
              <a:ext uri="{FF2B5EF4-FFF2-40B4-BE49-F238E27FC236}">
                <a16:creationId xmlns:a16="http://schemas.microsoft.com/office/drawing/2014/main" id="{7816A1C3-CD51-D448-AA50-9746CC9FD4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6400" y="183511"/>
            <a:ext cx="660400" cy="660400"/>
          </a:xfrm>
          <a:prstGeom prst="rect">
            <a:avLst/>
          </a:prstGeom>
        </p:spPr>
      </p:pic>
    </p:spTree>
    <p:extLst>
      <p:ext uri="{BB962C8B-B14F-4D97-AF65-F5344CB8AC3E}">
        <p14:creationId xmlns:p14="http://schemas.microsoft.com/office/powerpoint/2010/main" val="3353908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fr-FR" dirty="0"/>
              <a:t>4</a:t>
            </a:r>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fr-FR" b="1" dirty="0">
                <a:solidFill>
                  <a:schemeClr val="bg1"/>
                </a:solidFill>
              </a:rPr>
              <a:t>Comparaison</a:t>
            </a:r>
          </a:p>
        </p:txBody>
      </p:sp>
    </p:spTree>
    <p:extLst>
      <p:ext uri="{BB962C8B-B14F-4D97-AF65-F5344CB8AC3E}">
        <p14:creationId xmlns:p14="http://schemas.microsoft.com/office/powerpoint/2010/main" val="1460229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en-US" dirty="0"/>
              <a:t>1</a:t>
            </a:r>
            <a:endParaRPr lang="fr-FR" dirty="0"/>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fr-FR" b="1" dirty="0">
                <a:solidFill>
                  <a:schemeClr val="bg1"/>
                </a:solidFill>
              </a:rPr>
              <a:t>Model </a:t>
            </a:r>
            <a:r>
              <a:rPr lang="fr-FR" b="1" dirty="0" err="1">
                <a:solidFill>
                  <a:schemeClr val="bg1"/>
                </a:solidFill>
              </a:rPr>
              <a:t>parameters</a:t>
            </a:r>
            <a:endParaRPr lang="fr-FR" b="1" dirty="0">
              <a:solidFill>
                <a:schemeClr val="bg1"/>
              </a:solidFill>
            </a:endParaRPr>
          </a:p>
        </p:txBody>
      </p:sp>
    </p:spTree>
    <p:extLst>
      <p:ext uri="{BB962C8B-B14F-4D97-AF65-F5344CB8AC3E}">
        <p14:creationId xmlns:p14="http://schemas.microsoft.com/office/powerpoint/2010/main" val="3835121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Test : Chili / France</a:t>
            </a:r>
          </a:p>
        </p:txBody>
      </p:sp>
      <p:sp>
        <p:nvSpPr>
          <p:cNvPr id="10" name="Rectangle 9">
            <a:extLst>
              <a:ext uri="{FF2B5EF4-FFF2-40B4-BE49-F238E27FC236}">
                <a16:creationId xmlns:a16="http://schemas.microsoft.com/office/drawing/2014/main" id="{46C880A3-B9BB-2F49-8D7C-FEA3D501C02B}"/>
              </a:ext>
            </a:extLst>
          </p:cNvPr>
          <p:cNvSpPr/>
          <p:nvPr/>
        </p:nvSpPr>
        <p:spPr>
          <a:xfrm>
            <a:off x="3438177" y="1043570"/>
            <a:ext cx="2411646" cy="307777"/>
          </a:xfrm>
          <a:prstGeom prst="rect">
            <a:avLst/>
          </a:prstGeom>
          <a:noFill/>
          <a:ln w="57150">
            <a:solidFill>
              <a:srgbClr val="668980"/>
            </a:solid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wrap="square">
            <a:spAutoFit/>
          </a:bodyPr>
          <a:lstStyle/>
          <a:p>
            <a:pPr algn="ctr">
              <a:buClr>
                <a:srgbClr val="00ADC6"/>
              </a:buClr>
              <a:buSzPct val="144000"/>
            </a:pPr>
            <a:r>
              <a:rPr lang="fr-FR" sz="1400" dirty="0">
                <a:solidFill>
                  <a:schemeClr val="tx1"/>
                </a:solidFill>
                <a:latin typeface="+mn-lt"/>
                <a:ea typeface="Cambria Math" panose="02040503050406030204" pitchFamily="18" charset="0"/>
              </a:rPr>
              <a:t>Espérances de vie </a:t>
            </a:r>
            <a:endParaRPr lang="en-FR" sz="1400" dirty="0">
              <a:solidFill>
                <a:schemeClr val="tx1"/>
              </a:solidFill>
              <a:latin typeface="+mn-lt"/>
            </a:endParaRPr>
          </a:p>
        </p:txBody>
      </p:sp>
      <p:graphicFrame>
        <p:nvGraphicFramePr>
          <p:cNvPr id="7" name="Table 6">
            <a:extLst>
              <a:ext uri="{FF2B5EF4-FFF2-40B4-BE49-F238E27FC236}">
                <a16:creationId xmlns:a16="http://schemas.microsoft.com/office/drawing/2014/main" id="{1A2FDF62-FCCF-264B-B11C-8AF73E6305FC}"/>
              </a:ext>
            </a:extLst>
          </p:cNvPr>
          <p:cNvGraphicFramePr>
            <a:graphicFrameLocks noGrp="1"/>
          </p:cNvGraphicFramePr>
          <p:nvPr>
            <p:extLst>
              <p:ext uri="{D42A27DB-BD31-4B8C-83A1-F6EECF244321}">
                <p14:modId xmlns:p14="http://schemas.microsoft.com/office/powerpoint/2010/main" val="114312745"/>
              </p:ext>
            </p:extLst>
          </p:nvPr>
        </p:nvGraphicFramePr>
        <p:xfrm>
          <a:off x="847707" y="1836117"/>
          <a:ext cx="7448586" cy="630552"/>
        </p:xfrm>
        <a:graphic>
          <a:graphicData uri="http://schemas.openxmlformats.org/drawingml/2006/table">
            <a:tbl>
              <a:tblPr>
                <a:tableStyleId>{5C22544A-7EE6-4342-B048-85BDC9FD1C3A}</a:tableStyleId>
              </a:tblPr>
              <a:tblGrid>
                <a:gridCol w="1241431">
                  <a:extLst>
                    <a:ext uri="{9D8B030D-6E8A-4147-A177-3AD203B41FA5}">
                      <a16:colId xmlns:a16="http://schemas.microsoft.com/office/drawing/2014/main" val="713603151"/>
                    </a:ext>
                  </a:extLst>
                </a:gridCol>
                <a:gridCol w="1241431">
                  <a:extLst>
                    <a:ext uri="{9D8B030D-6E8A-4147-A177-3AD203B41FA5}">
                      <a16:colId xmlns:a16="http://schemas.microsoft.com/office/drawing/2014/main" val="3953830942"/>
                    </a:ext>
                  </a:extLst>
                </a:gridCol>
                <a:gridCol w="1241431">
                  <a:extLst>
                    <a:ext uri="{9D8B030D-6E8A-4147-A177-3AD203B41FA5}">
                      <a16:colId xmlns:a16="http://schemas.microsoft.com/office/drawing/2014/main" val="547739599"/>
                    </a:ext>
                  </a:extLst>
                </a:gridCol>
                <a:gridCol w="1241431">
                  <a:extLst>
                    <a:ext uri="{9D8B030D-6E8A-4147-A177-3AD203B41FA5}">
                      <a16:colId xmlns:a16="http://schemas.microsoft.com/office/drawing/2014/main" val="3916858297"/>
                    </a:ext>
                  </a:extLst>
                </a:gridCol>
                <a:gridCol w="1241431">
                  <a:extLst>
                    <a:ext uri="{9D8B030D-6E8A-4147-A177-3AD203B41FA5}">
                      <a16:colId xmlns:a16="http://schemas.microsoft.com/office/drawing/2014/main" val="3983936859"/>
                    </a:ext>
                  </a:extLst>
                </a:gridCol>
                <a:gridCol w="1241431">
                  <a:extLst>
                    <a:ext uri="{9D8B030D-6E8A-4147-A177-3AD203B41FA5}">
                      <a16:colId xmlns:a16="http://schemas.microsoft.com/office/drawing/2014/main" val="12972937"/>
                    </a:ext>
                  </a:extLst>
                </a:gridCol>
              </a:tblGrid>
              <a:tr h="315276">
                <a:tc>
                  <a:txBody>
                    <a:bodyPr/>
                    <a:lstStyle/>
                    <a:p>
                      <a:pPr algn="ctr" fontAlgn="b"/>
                      <a:endParaRPr lang="en-FR"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FR" sz="1200" b="0" i="0" u="none" strike="noStrike" dirty="0">
                          <a:solidFill>
                            <a:srgbClr val="000000"/>
                          </a:solidFill>
                          <a:effectLst/>
                          <a:latin typeface="Calibri" panose="020F0502020204030204" pitchFamily="34" charset="0"/>
                        </a:rPr>
                        <a:t>1985</a:t>
                      </a:r>
                    </a:p>
                  </a:txBody>
                  <a:tcPr marL="9525" marR="9525" marT="9525" marB="0" anchor="ctr"/>
                </a:tc>
                <a:tc>
                  <a:txBody>
                    <a:bodyPr/>
                    <a:lstStyle/>
                    <a:p>
                      <a:pPr algn="ctr" fontAlgn="b"/>
                      <a:r>
                        <a:rPr lang="en-FR" sz="1200" b="0" i="0" u="none" strike="noStrike" dirty="0">
                          <a:solidFill>
                            <a:srgbClr val="000000"/>
                          </a:solidFill>
                          <a:effectLst/>
                          <a:latin typeface="Calibri" panose="020F0502020204030204" pitchFamily="34" charset="0"/>
                        </a:rPr>
                        <a:t>1990</a:t>
                      </a:r>
                    </a:p>
                  </a:txBody>
                  <a:tcPr marL="9525" marR="9525" marT="9525" marB="0" anchor="ctr"/>
                </a:tc>
                <a:tc>
                  <a:txBody>
                    <a:bodyPr/>
                    <a:lstStyle/>
                    <a:p>
                      <a:pPr algn="ctr" fontAlgn="b"/>
                      <a:r>
                        <a:rPr lang="en-FR" sz="1200" b="0" i="0" u="none" strike="noStrike">
                          <a:solidFill>
                            <a:srgbClr val="000000"/>
                          </a:solidFill>
                          <a:effectLst/>
                          <a:latin typeface="Calibri" panose="020F0502020204030204" pitchFamily="34" charset="0"/>
                        </a:rPr>
                        <a:t>1995</a:t>
                      </a:r>
                    </a:p>
                  </a:txBody>
                  <a:tcPr marL="9525" marR="9525" marT="9525" marB="0" anchor="ctr"/>
                </a:tc>
                <a:tc>
                  <a:txBody>
                    <a:bodyPr/>
                    <a:lstStyle/>
                    <a:p>
                      <a:pPr algn="ctr" fontAlgn="b"/>
                      <a:r>
                        <a:rPr lang="en-FR" sz="1200" b="0" i="0" u="none" strike="noStrike">
                          <a:solidFill>
                            <a:srgbClr val="000000"/>
                          </a:solidFill>
                          <a:effectLst/>
                          <a:latin typeface="Calibri" panose="020F0502020204030204" pitchFamily="34" charset="0"/>
                        </a:rPr>
                        <a:t>2000</a:t>
                      </a:r>
                    </a:p>
                  </a:txBody>
                  <a:tcPr marL="9525" marR="9525" marT="9525" marB="0" anchor="ctr"/>
                </a:tc>
                <a:tc>
                  <a:txBody>
                    <a:bodyPr/>
                    <a:lstStyle/>
                    <a:p>
                      <a:pPr algn="ctr" fontAlgn="b"/>
                      <a:r>
                        <a:rPr lang="en-FR" sz="1200" b="0" i="0" u="none" strike="noStrike" dirty="0">
                          <a:solidFill>
                            <a:srgbClr val="000000"/>
                          </a:solidFill>
                          <a:effectLst/>
                          <a:latin typeface="Calibri" panose="020F0502020204030204" pitchFamily="34" charset="0"/>
                        </a:rPr>
                        <a:t>2005</a:t>
                      </a:r>
                    </a:p>
                  </a:txBody>
                  <a:tcPr marL="9525" marR="9525" marT="9525" marB="0" anchor="ctr"/>
                </a:tc>
                <a:extLst>
                  <a:ext uri="{0D108BD9-81ED-4DB2-BD59-A6C34878D82A}">
                    <a16:rowId xmlns:a16="http://schemas.microsoft.com/office/drawing/2014/main" val="246327387"/>
                  </a:ext>
                </a:extLst>
              </a:tr>
              <a:tr h="315276">
                <a:tc>
                  <a:txBody>
                    <a:bodyPr/>
                    <a:lstStyle/>
                    <a:p>
                      <a:pPr algn="ctr" fontAlgn="b"/>
                      <a:r>
                        <a:rPr lang="en-FR" sz="1200" b="0" i="0" u="none" strike="noStrike" dirty="0">
                          <a:solidFill>
                            <a:srgbClr val="000000"/>
                          </a:solidFill>
                          <a:effectLst/>
                          <a:latin typeface="Calibri" panose="020F0502020204030204" pitchFamily="34" charset="0"/>
                        </a:rPr>
                        <a:t>France</a:t>
                      </a:r>
                    </a:p>
                  </a:txBody>
                  <a:tcPr marL="9525" marR="9525" marT="9525" marB="0" anchor="ctr"/>
                </a:tc>
                <a:tc>
                  <a:txBody>
                    <a:bodyPr/>
                    <a:lstStyle/>
                    <a:p>
                      <a:pPr algn="ctr" fontAlgn="b"/>
                      <a:r>
                        <a:rPr lang="en-FR" sz="1200" b="0" i="0" u="none" strike="noStrike" dirty="0">
                          <a:solidFill>
                            <a:srgbClr val="000000"/>
                          </a:solidFill>
                          <a:effectLst/>
                          <a:latin typeface="Calibri" panose="020F0502020204030204" pitchFamily="34" charset="0"/>
                        </a:rPr>
                        <a:t>70,50</a:t>
                      </a:r>
                    </a:p>
                  </a:txBody>
                  <a:tcPr marL="9525" marR="9525" marT="9525" marB="0" anchor="ctr"/>
                </a:tc>
                <a:tc>
                  <a:txBody>
                    <a:bodyPr/>
                    <a:lstStyle/>
                    <a:p>
                      <a:pPr algn="ctr" fontAlgn="b"/>
                      <a:r>
                        <a:rPr lang="en-FR" sz="1200" b="0" i="0" u="none" strike="noStrike" dirty="0">
                          <a:solidFill>
                            <a:srgbClr val="000000"/>
                          </a:solidFill>
                          <a:effectLst/>
                          <a:latin typeface="Calibri" panose="020F0502020204030204" pitchFamily="34" charset="0"/>
                        </a:rPr>
                        <a:t>71,99</a:t>
                      </a:r>
                    </a:p>
                  </a:txBody>
                  <a:tcPr marL="9525" marR="9525" marT="9525" marB="0" anchor="ctr"/>
                </a:tc>
                <a:tc>
                  <a:txBody>
                    <a:bodyPr/>
                    <a:lstStyle/>
                    <a:p>
                      <a:pPr algn="ctr" fontAlgn="b"/>
                      <a:r>
                        <a:rPr lang="en-FR" sz="1200" b="0" i="0" u="none" strike="noStrike" dirty="0">
                          <a:solidFill>
                            <a:srgbClr val="000000"/>
                          </a:solidFill>
                          <a:effectLst/>
                          <a:latin typeface="Calibri" panose="020F0502020204030204" pitchFamily="34" charset="0"/>
                        </a:rPr>
                        <a:t>73,10</a:t>
                      </a:r>
                    </a:p>
                  </a:txBody>
                  <a:tcPr marL="9525" marR="9525" marT="9525" marB="0" anchor="ctr"/>
                </a:tc>
                <a:tc>
                  <a:txBody>
                    <a:bodyPr/>
                    <a:lstStyle/>
                    <a:p>
                      <a:pPr algn="ctr" fontAlgn="b"/>
                      <a:r>
                        <a:rPr lang="en-FR" sz="1200" b="0" i="0" u="none" strike="noStrike" dirty="0">
                          <a:solidFill>
                            <a:srgbClr val="000000"/>
                          </a:solidFill>
                          <a:effectLst/>
                          <a:latin typeface="Calibri" panose="020F0502020204030204" pitchFamily="34" charset="0"/>
                        </a:rPr>
                        <a:t>74,50</a:t>
                      </a:r>
                    </a:p>
                  </a:txBody>
                  <a:tcPr marL="9525" marR="9525" marT="9525" marB="0" anchor="ctr"/>
                </a:tc>
                <a:tc>
                  <a:txBody>
                    <a:bodyPr/>
                    <a:lstStyle/>
                    <a:p>
                      <a:pPr algn="ctr" fontAlgn="b"/>
                      <a:r>
                        <a:rPr lang="en-FR" sz="1200" b="0" i="0" u="none" strike="noStrike" dirty="0">
                          <a:solidFill>
                            <a:srgbClr val="000000"/>
                          </a:solidFill>
                          <a:effectLst/>
                          <a:latin typeface="Calibri" panose="020F0502020204030204" pitchFamily="34" charset="0"/>
                        </a:rPr>
                        <a:t>75,98</a:t>
                      </a:r>
                    </a:p>
                  </a:txBody>
                  <a:tcPr marL="9525" marR="9525" marT="9525" marB="0" anchor="ctr"/>
                </a:tc>
                <a:extLst>
                  <a:ext uri="{0D108BD9-81ED-4DB2-BD59-A6C34878D82A}">
                    <a16:rowId xmlns:a16="http://schemas.microsoft.com/office/drawing/2014/main" val="1208259067"/>
                  </a:ext>
                </a:extLst>
              </a:tr>
            </a:tbl>
          </a:graphicData>
        </a:graphic>
      </p:graphicFrame>
      <p:graphicFrame>
        <p:nvGraphicFramePr>
          <p:cNvPr id="15" name="Table 14">
            <a:extLst>
              <a:ext uri="{FF2B5EF4-FFF2-40B4-BE49-F238E27FC236}">
                <a16:creationId xmlns:a16="http://schemas.microsoft.com/office/drawing/2014/main" id="{9BED48BE-ACEE-774F-8560-03005A6E0C8B}"/>
              </a:ext>
            </a:extLst>
          </p:cNvPr>
          <p:cNvGraphicFramePr>
            <a:graphicFrameLocks noGrp="1"/>
          </p:cNvGraphicFramePr>
          <p:nvPr>
            <p:extLst>
              <p:ext uri="{D42A27DB-BD31-4B8C-83A1-F6EECF244321}">
                <p14:modId xmlns:p14="http://schemas.microsoft.com/office/powerpoint/2010/main" val="3087409688"/>
              </p:ext>
            </p:extLst>
          </p:nvPr>
        </p:nvGraphicFramePr>
        <p:xfrm>
          <a:off x="847707" y="2816712"/>
          <a:ext cx="7448586" cy="681550"/>
        </p:xfrm>
        <a:graphic>
          <a:graphicData uri="http://schemas.openxmlformats.org/drawingml/2006/table">
            <a:tbl>
              <a:tblPr>
                <a:tableStyleId>{5C22544A-7EE6-4342-B048-85BDC9FD1C3A}</a:tableStyleId>
              </a:tblPr>
              <a:tblGrid>
                <a:gridCol w="1241431">
                  <a:extLst>
                    <a:ext uri="{9D8B030D-6E8A-4147-A177-3AD203B41FA5}">
                      <a16:colId xmlns:a16="http://schemas.microsoft.com/office/drawing/2014/main" val="713603151"/>
                    </a:ext>
                  </a:extLst>
                </a:gridCol>
                <a:gridCol w="1241431">
                  <a:extLst>
                    <a:ext uri="{9D8B030D-6E8A-4147-A177-3AD203B41FA5}">
                      <a16:colId xmlns:a16="http://schemas.microsoft.com/office/drawing/2014/main" val="3953830942"/>
                    </a:ext>
                  </a:extLst>
                </a:gridCol>
                <a:gridCol w="1241431">
                  <a:extLst>
                    <a:ext uri="{9D8B030D-6E8A-4147-A177-3AD203B41FA5}">
                      <a16:colId xmlns:a16="http://schemas.microsoft.com/office/drawing/2014/main" val="547739599"/>
                    </a:ext>
                  </a:extLst>
                </a:gridCol>
                <a:gridCol w="1241431">
                  <a:extLst>
                    <a:ext uri="{9D8B030D-6E8A-4147-A177-3AD203B41FA5}">
                      <a16:colId xmlns:a16="http://schemas.microsoft.com/office/drawing/2014/main" val="3916858297"/>
                    </a:ext>
                  </a:extLst>
                </a:gridCol>
                <a:gridCol w="1241431">
                  <a:extLst>
                    <a:ext uri="{9D8B030D-6E8A-4147-A177-3AD203B41FA5}">
                      <a16:colId xmlns:a16="http://schemas.microsoft.com/office/drawing/2014/main" val="3983936859"/>
                    </a:ext>
                  </a:extLst>
                </a:gridCol>
                <a:gridCol w="1241431">
                  <a:extLst>
                    <a:ext uri="{9D8B030D-6E8A-4147-A177-3AD203B41FA5}">
                      <a16:colId xmlns:a16="http://schemas.microsoft.com/office/drawing/2014/main" val="12972937"/>
                    </a:ext>
                  </a:extLst>
                </a:gridCol>
              </a:tblGrid>
              <a:tr h="340775">
                <a:tc>
                  <a:txBody>
                    <a:bodyPr/>
                    <a:lstStyle/>
                    <a:p>
                      <a:pPr algn="ctr" fontAlgn="b"/>
                      <a:endParaRPr lang="en-FR"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FR" sz="1200" b="0" i="0" u="none" strike="noStrike" dirty="0">
                          <a:solidFill>
                            <a:srgbClr val="000000"/>
                          </a:solidFill>
                          <a:effectLst/>
                          <a:latin typeface="Calibri" panose="020F0502020204030204" pitchFamily="34" charset="0"/>
                        </a:rPr>
                        <a:t>1992</a:t>
                      </a:r>
                    </a:p>
                  </a:txBody>
                  <a:tcPr marL="9525" marR="9525" marT="9525" marB="0" anchor="ctr"/>
                </a:tc>
                <a:tc>
                  <a:txBody>
                    <a:bodyPr/>
                    <a:lstStyle/>
                    <a:p>
                      <a:pPr algn="ctr" fontAlgn="b"/>
                      <a:r>
                        <a:rPr lang="en-FR" sz="1200" b="0" i="0" u="none" strike="noStrike">
                          <a:solidFill>
                            <a:srgbClr val="000000"/>
                          </a:solidFill>
                          <a:effectLst/>
                          <a:latin typeface="Calibri" panose="020F0502020204030204" pitchFamily="34" charset="0"/>
                        </a:rPr>
                        <a:t>1996</a:t>
                      </a:r>
                    </a:p>
                  </a:txBody>
                  <a:tcPr marL="9525" marR="9525" marT="9525" marB="0" anchor="ctr"/>
                </a:tc>
                <a:tc>
                  <a:txBody>
                    <a:bodyPr/>
                    <a:lstStyle/>
                    <a:p>
                      <a:pPr algn="ctr" fontAlgn="b"/>
                      <a:r>
                        <a:rPr lang="en-FR" sz="1200" b="0" i="0" u="none" strike="noStrike">
                          <a:solidFill>
                            <a:srgbClr val="000000"/>
                          </a:solidFill>
                          <a:effectLst/>
                          <a:latin typeface="Calibri" panose="020F0502020204030204" pitchFamily="34" charset="0"/>
                        </a:rPr>
                        <a:t>2000</a:t>
                      </a:r>
                    </a:p>
                  </a:txBody>
                  <a:tcPr marL="9525" marR="9525" marT="9525" marB="0" anchor="ctr"/>
                </a:tc>
                <a:tc>
                  <a:txBody>
                    <a:bodyPr/>
                    <a:lstStyle/>
                    <a:p>
                      <a:pPr algn="ctr" fontAlgn="b"/>
                      <a:r>
                        <a:rPr lang="en-FR" sz="1200" b="0" i="0" u="none" strike="noStrike">
                          <a:solidFill>
                            <a:srgbClr val="000000"/>
                          </a:solidFill>
                          <a:effectLst/>
                          <a:latin typeface="Calibri" panose="020F0502020204030204" pitchFamily="34" charset="0"/>
                        </a:rPr>
                        <a:t>2005</a:t>
                      </a:r>
                    </a:p>
                  </a:txBody>
                  <a:tcPr marL="9525" marR="9525" marT="9525" marB="0" anchor="ctr"/>
                </a:tc>
                <a:tc>
                  <a:txBody>
                    <a:bodyPr/>
                    <a:lstStyle/>
                    <a:p>
                      <a:pPr algn="ctr" fontAlgn="b"/>
                      <a:r>
                        <a:rPr lang="en-FR" sz="1200" b="0" i="0" u="none" strike="noStrike" dirty="0">
                          <a:solidFill>
                            <a:srgbClr val="000000"/>
                          </a:solidFill>
                          <a:effectLst/>
                          <a:latin typeface="Calibri" panose="020F0502020204030204" pitchFamily="34" charset="0"/>
                        </a:rPr>
                        <a:t>2007</a:t>
                      </a:r>
                    </a:p>
                  </a:txBody>
                  <a:tcPr marL="9525" marR="9525" marT="9525" marB="0" anchor="ctr"/>
                </a:tc>
                <a:extLst>
                  <a:ext uri="{0D108BD9-81ED-4DB2-BD59-A6C34878D82A}">
                    <a16:rowId xmlns:a16="http://schemas.microsoft.com/office/drawing/2014/main" val="246327387"/>
                  </a:ext>
                </a:extLst>
              </a:tr>
              <a:tr h="340775">
                <a:tc>
                  <a:txBody>
                    <a:bodyPr/>
                    <a:lstStyle/>
                    <a:p>
                      <a:pPr algn="ctr" fontAlgn="b"/>
                      <a:r>
                        <a:rPr lang="en-FR" sz="1200" b="0" i="0" u="none" strike="noStrike" dirty="0">
                          <a:solidFill>
                            <a:srgbClr val="000000"/>
                          </a:solidFill>
                          <a:effectLst/>
                          <a:latin typeface="Calibri" panose="020F0502020204030204" pitchFamily="34" charset="0"/>
                        </a:rPr>
                        <a:t>Chili</a:t>
                      </a:r>
                    </a:p>
                  </a:txBody>
                  <a:tcPr marL="9525" marR="9525" marT="9525" marB="0" anchor="ctr"/>
                </a:tc>
                <a:tc>
                  <a:txBody>
                    <a:bodyPr/>
                    <a:lstStyle/>
                    <a:p>
                      <a:pPr algn="ctr" fontAlgn="b"/>
                      <a:r>
                        <a:rPr lang="en-FR" sz="1200" b="0" i="0" u="none" strike="noStrike">
                          <a:solidFill>
                            <a:srgbClr val="000000"/>
                          </a:solidFill>
                          <a:effectLst/>
                          <a:latin typeface="Calibri" panose="020F0502020204030204" pitchFamily="34" charset="0"/>
                        </a:rPr>
                        <a:t>70,71</a:t>
                      </a:r>
                    </a:p>
                  </a:txBody>
                  <a:tcPr marL="9525" marR="9525" marT="9525" marB="0" anchor="ctr"/>
                </a:tc>
                <a:tc>
                  <a:txBody>
                    <a:bodyPr/>
                    <a:lstStyle/>
                    <a:p>
                      <a:pPr algn="ctr" fontAlgn="b"/>
                      <a:r>
                        <a:rPr lang="en-FR" sz="1200" b="0" i="0" u="none" strike="noStrike" dirty="0">
                          <a:solidFill>
                            <a:srgbClr val="000000"/>
                          </a:solidFill>
                          <a:effectLst/>
                          <a:latin typeface="Calibri" panose="020F0502020204030204" pitchFamily="34" charset="0"/>
                        </a:rPr>
                        <a:t>71,13</a:t>
                      </a:r>
                    </a:p>
                  </a:txBody>
                  <a:tcPr marL="9525" marR="9525" marT="9525" marB="0" anchor="ctr"/>
                </a:tc>
                <a:tc>
                  <a:txBody>
                    <a:bodyPr/>
                    <a:lstStyle/>
                    <a:p>
                      <a:pPr algn="ctr" fontAlgn="b"/>
                      <a:r>
                        <a:rPr lang="en-FR" sz="1200" b="0" i="0" u="none" strike="noStrike" dirty="0">
                          <a:solidFill>
                            <a:srgbClr val="000000"/>
                          </a:solidFill>
                          <a:effectLst/>
                          <a:latin typeface="Calibri" panose="020F0502020204030204" pitchFamily="34" charset="0"/>
                        </a:rPr>
                        <a:t>72,96</a:t>
                      </a:r>
                    </a:p>
                  </a:txBody>
                  <a:tcPr marL="9525" marR="9525" marT="9525" marB="0" anchor="ctr"/>
                </a:tc>
                <a:tc>
                  <a:txBody>
                    <a:bodyPr/>
                    <a:lstStyle/>
                    <a:p>
                      <a:pPr algn="ctr" fontAlgn="b"/>
                      <a:r>
                        <a:rPr lang="en-FR" sz="1200" b="0" i="0" u="none" strike="noStrike" dirty="0">
                          <a:solidFill>
                            <a:srgbClr val="000000"/>
                          </a:solidFill>
                          <a:effectLst/>
                          <a:latin typeface="Calibri" panose="020F0502020204030204" pitchFamily="34" charset="0"/>
                        </a:rPr>
                        <a:t>74,05</a:t>
                      </a:r>
                    </a:p>
                  </a:txBody>
                  <a:tcPr marL="9525" marR="9525" marT="9525" marB="0" anchor="ctr"/>
                </a:tc>
                <a:tc>
                  <a:txBody>
                    <a:bodyPr/>
                    <a:lstStyle/>
                    <a:p>
                      <a:pPr algn="ctr" fontAlgn="b"/>
                      <a:r>
                        <a:rPr lang="en-FR" sz="1200" b="0" i="0" u="none" strike="noStrike" dirty="0">
                          <a:solidFill>
                            <a:srgbClr val="000000"/>
                          </a:solidFill>
                          <a:effectLst/>
                          <a:latin typeface="Calibri" panose="020F0502020204030204" pitchFamily="34" charset="0"/>
                        </a:rPr>
                        <a:t>74,03</a:t>
                      </a:r>
                    </a:p>
                  </a:txBody>
                  <a:tcPr marL="9525" marR="9525" marT="9525" marB="0" anchor="ctr"/>
                </a:tc>
                <a:extLst>
                  <a:ext uri="{0D108BD9-81ED-4DB2-BD59-A6C34878D82A}">
                    <a16:rowId xmlns:a16="http://schemas.microsoft.com/office/drawing/2014/main" val="1208259067"/>
                  </a:ext>
                </a:extLst>
              </a:tr>
            </a:tbl>
          </a:graphicData>
        </a:graphic>
      </p:graphicFrame>
    </p:spTree>
    <p:extLst>
      <p:ext uri="{BB962C8B-B14F-4D97-AF65-F5344CB8AC3E}">
        <p14:creationId xmlns:p14="http://schemas.microsoft.com/office/powerpoint/2010/main" val="1326739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fr-FR" dirty="0"/>
              <a:t>5</a:t>
            </a:r>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fr-FR" b="1" dirty="0">
                <a:solidFill>
                  <a:schemeClr val="bg1"/>
                </a:solidFill>
              </a:rPr>
              <a:t>Sensibilité des coefficients</a:t>
            </a:r>
          </a:p>
        </p:txBody>
      </p:sp>
    </p:spTree>
    <p:extLst>
      <p:ext uri="{BB962C8B-B14F-4D97-AF65-F5344CB8AC3E}">
        <p14:creationId xmlns:p14="http://schemas.microsoft.com/office/powerpoint/2010/main" val="656664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Sensibilité des coefficients </a:t>
            </a:r>
          </a:p>
        </p:txBody>
      </p:sp>
      <p:sp>
        <p:nvSpPr>
          <p:cNvPr id="11" name="Rectangle 10">
            <a:extLst>
              <a:ext uri="{FF2B5EF4-FFF2-40B4-BE49-F238E27FC236}">
                <a16:creationId xmlns:a16="http://schemas.microsoft.com/office/drawing/2014/main" id="{21963915-0D30-0D40-B893-23F75A81D250}"/>
              </a:ext>
            </a:extLst>
          </p:cNvPr>
          <p:cNvSpPr/>
          <p:nvPr/>
        </p:nvSpPr>
        <p:spPr>
          <a:xfrm>
            <a:off x="7525591" y="576011"/>
            <a:ext cx="1384409" cy="954107"/>
          </a:xfrm>
          <a:prstGeom prst="rect">
            <a:avLst/>
          </a:prstGeom>
          <a:ln w="19050">
            <a:solidFill>
              <a:srgbClr val="668980"/>
            </a:solidFill>
          </a:ln>
        </p:spPr>
        <p:txBody>
          <a:bodyPr wrap="square">
            <a:spAutoFit/>
          </a:bodyPr>
          <a:lstStyle/>
          <a:p>
            <a:pPr>
              <a:buClr>
                <a:srgbClr val="00ADC6"/>
              </a:buClr>
              <a:buSzPct val="144000"/>
            </a:pPr>
            <a:r>
              <a:rPr lang="fr-FR" sz="1400" dirty="0">
                <a:latin typeface="+mn-lt"/>
                <a:ea typeface="Cambria Math" panose="02040503050406030204" pitchFamily="18" charset="0"/>
              </a:rPr>
              <a:t>Test sur :</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Chili</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Année 2007</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Genre 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3D62BB-5E6F-7340-96DD-133C53919A8B}"/>
                  </a:ext>
                </a:extLst>
              </p:cNvPr>
              <p:cNvSpPr txBox="1"/>
              <p:nvPr/>
            </p:nvSpPr>
            <p:spPr bwMode="auto">
              <a:xfrm>
                <a:off x="234000" y="597152"/>
                <a:ext cx="5865949" cy="4924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rtlCol="0" anchor="b">
                <a:spAutoFit/>
              </a:bodyPr>
              <a:lstStyle/>
              <a:p>
                <a:pPr marL="342900" indent="-342900" eaLnBrk="1" hangingPunct="1">
                  <a:buFont typeface="+mj-lt"/>
                  <a:buAutoNum type="arabicPeriod"/>
                </a:pPr>
                <a:r>
                  <a:rPr lang="fr-FR" sz="1600" b="1" dirty="0">
                    <a:solidFill>
                      <a:srgbClr val="668980"/>
                    </a:solidFill>
                    <a:latin typeface="+mj-lt"/>
                    <a:cs typeface="Arial" pitchFamily="34" charset="0"/>
                  </a:rPr>
                  <a:t>Modifications des  coefficients 41 à 52  (composante 3)</a:t>
                </a:r>
                <a:endParaRPr lang="fr-FR" b="1" dirty="0">
                  <a:solidFill>
                    <a:srgbClr val="668980"/>
                  </a:solidFill>
                  <a:latin typeface="+mj-lt"/>
                  <a:cs typeface="Arial" pitchFamily="34" charset="0"/>
                </a:endParaRPr>
              </a:p>
              <a:p>
                <a:pPr lvl="1" indent="0" algn="ctr" eaLnBrk="1" hangingPunct="1"/>
                <a14:m>
                  <m:oMath xmlns:m="http://schemas.openxmlformats.org/officeDocument/2006/math">
                    <m:sSub>
                      <m:sSubPr>
                        <m:ctrlPr>
                          <a:rPr lang="fr-FR" b="0" i="1" smtClean="0">
                            <a:solidFill>
                              <a:srgbClr val="404040"/>
                            </a:solidFill>
                            <a:latin typeface="Cambria Math" panose="02040503050406030204" pitchFamily="18" charset="0"/>
                            <a:cs typeface="Arial" pitchFamily="34" charset="0"/>
                          </a:rPr>
                        </m:ctrlPr>
                      </m:sSubPr>
                      <m:e>
                        <m:r>
                          <m:rPr>
                            <m:sty m:val="p"/>
                          </m:rPr>
                          <a:rPr lang="el-GR" b="0" i="1" smtClean="0">
                            <a:solidFill>
                              <a:srgbClr val="404040"/>
                            </a:solidFill>
                            <a:latin typeface="Cambria Math" panose="02040503050406030204" pitchFamily="18" charset="0"/>
                            <a:ea typeface="Cambria Math" panose="02040503050406030204" pitchFamily="18" charset="0"/>
                            <a:cs typeface="Arial" pitchFamily="34" charset="0"/>
                          </a:rPr>
                          <m:t>α</m:t>
                        </m:r>
                      </m:e>
                      <m:sub>
                        <m:r>
                          <a:rPr lang="fr-FR" b="0" i="1" smtClean="0">
                            <a:solidFill>
                              <a:srgbClr val="404040"/>
                            </a:solidFill>
                            <a:latin typeface="Cambria Math" panose="02040503050406030204" pitchFamily="18" charset="0"/>
                            <a:cs typeface="Arial" pitchFamily="34" charset="0"/>
                          </a:rPr>
                          <m:t>𝑖</m:t>
                        </m:r>
                      </m:sub>
                    </m:sSub>
                    <m:r>
                      <a:rPr lang="fr-FR" b="0" i="1" smtClean="0">
                        <a:solidFill>
                          <a:srgbClr val="404040"/>
                        </a:solidFill>
                        <a:latin typeface="Cambria Math" panose="02040503050406030204" pitchFamily="18" charset="0"/>
                        <a:cs typeface="Arial" pitchFamily="34" charset="0"/>
                      </a:rPr>
                      <m:t>=0 </m:t>
                    </m:r>
                    <m:r>
                      <a:rPr lang="fr-FR" b="0" i="1" smtClean="0">
                        <a:solidFill>
                          <a:srgbClr val="404040"/>
                        </a:solidFill>
                        <a:latin typeface="Cambria Math" panose="02040503050406030204" pitchFamily="18" charset="0"/>
                        <a:ea typeface="Cambria Math" panose="02040503050406030204" pitchFamily="18" charset="0"/>
                        <a:cs typeface="Arial" pitchFamily="34" charset="0"/>
                      </a:rPr>
                      <m:t>∀ </m:t>
                    </m:r>
                    <m:r>
                      <a:rPr lang="fr-FR" b="0" i="1" smtClean="0">
                        <a:solidFill>
                          <a:srgbClr val="404040"/>
                        </a:solidFill>
                        <a:latin typeface="Cambria Math" panose="02040503050406030204" pitchFamily="18" charset="0"/>
                        <a:ea typeface="Cambria Math" panose="02040503050406030204" pitchFamily="18" charset="0"/>
                        <a:cs typeface="Arial" pitchFamily="34" charset="0"/>
                      </a:rPr>
                      <m:t>𝑖</m:t>
                    </m:r>
                    <m:r>
                      <a:rPr lang="fr-FR" b="0" i="1" smtClean="0">
                        <a:solidFill>
                          <a:srgbClr val="404040"/>
                        </a:solidFill>
                        <a:latin typeface="Cambria Math" panose="02040503050406030204" pitchFamily="18" charset="0"/>
                        <a:ea typeface="Cambria Math" panose="02040503050406030204" pitchFamily="18" charset="0"/>
                        <a:cs typeface="Arial" pitchFamily="34" charset="0"/>
                      </a:rPr>
                      <m:t>={41,..,52}</m:t>
                    </m:r>
                  </m:oMath>
                </a14:m>
                <a:r>
                  <a:rPr lang="fr-FR" dirty="0">
                    <a:solidFill>
                      <a:srgbClr val="404040"/>
                    </a:solidFill>
                    <a:latin typeface="+mj-lt"/>
                    <a:cs typeface="Arial" pitchFamily="34" charset="0"/>
                  </a:rPr>
                  <a:t> </a:t>
                </a:r>
              </a:p>
            </p:txBody>
          </p:sp>
        </mc:Choice>
        <mc:Fallback xmlns="">
          <p:sp>
            <p:nvSpPr>
              <p:cNvPr id="7" name="TextBox 6">
                <a:extLst>
                  <a:ext uri="{FF2B5EF4-FFF2-40B4-BE49-F238E27FC236}">
                    <a16:creationId xmlns:a16="http://schemas.microsoft.com/office/drawing/2014/main" id="{7B3D62BB-5E6F-7340-96DD-133C53919A8B}"/>
                  </a:ext>
                </a:extLst>
              </p:cNvPr>
              <p:cNvSpPr txBox="1">
                <a:spLocks noRot="1" noChangeAspect="1" noMove="1" noResize="1" noEditPoints="1" noAdjustHandles="1" noChangeArrowheads="1" noChangeShapeType="1" noTextEdit="1"/>
              </p:cNvSpPr>
              <p:nvPr/>
            </p:nvSpPr>
            <p:spPr bwMode="auto">
              <a:xfrm>
                <a:off x="234000" y="597152"/>
                <a:ext cx="5865949" cy="492443"/>
              </a:xfrm>
              <a:prstGeom prst="rect">
                <a:avLst/>
              </a:prstGeom>
              <a:blipFill>
                <a:blip r:embed="rId3"/>
                <a:stretch>
                  <a:fillRect l="-1944" t="-12500" b="-175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pic>
        <p:nvPicPr>
          <p:cNvPr id="13" name="Picture 12">
            <a:extLst>
              <a:ext uri="{FF2B5EF4-FFF2-40B4-BE49-F238E27FC236}">
                <a16:creationId xmlns:a16="http://schemas.microsoft.com/office/drawing/2014/main" id="{C96DA3C4-6968-364A-93FB-3A9564C75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000" y="1127947"/>
            <a:ext cx="3648679" cy="3648679"/>
          </a:xfrm>
          <a:prstGeom prst="rect">
            <a:avLst/>
          </a:prstGeom>
        </p:spPr>
      </p:pic>
      <p:sp>
        <p:nvSpPr>
          <p:cNvPr id="9" name="Rectangle 8">
            <a:extLst>
              <a:ext uri="{FF2B5EF4-FFF2-40B4-BE49-F238E27FC236}">
                <a16:creationId xmlns:a16="http://schemas.microsoft.com/office/drawing/2014/main" id="{93F8F234-9582-F740-A1D0-7FE641C8A19A}"/>
              </a:ext>
            </a:extLst>
          </p:cNvPr>
          <p:cNvSpPr/>
          <p:nvPr/>
        </p:nvSpPr>
        <p:spPr>
          <a:xfrm>
            <a:off x="356050" y="3641416"/>
            <a:ext cx="3350102" cy="1135210"/>
          </a:xfrm>
          <a:prstGeom prst="rect">
            <a:avLst/>
          </a:prstGeom>
          <a:noFill/>
          <a:ln>
            <a:solidFill>
              <a:srgbClr val="00AD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6" name="Table 15">
            <a:extLst>
              <a:ext uri="{FF2B5EF4-FFF2-40B4-BE49-F238E27FC236}">
                <a16:creationId xmlns:a16="http://schemas.microsoft.com/office/drawing/2014/main" id="{2D5A9B37-A8B0-7842-B348-3C8C632559A0}"/>
              </a:ext>
            </a:extLst>
          </p:cNvPr>
          <p:cNvGraphicFramePr>
            <a:graphicFrameLocks noGrp="1"/>
          </p:cNvGraphicFramePr>
          <p:nvPr>
            <p:extLst>
              <p:ext uri="{D42A27DB-BD31-4B8C-83A1-F6EECF244321}">
                <p14:modId xmlns:p14="http://schemas.microsoft.com/office/powerpoint/2010/main" val="17034384"/>
              </p:ext>
            </p:extLst>
          </p:nvPr>
        </p:nvGraphicFramePr>
        <p:xfrm>
          <a:off x="4564413" y="1911350"/>
          <a:ext cx="3758716" cy="1320800"/>
        </p:xfrm>
        <a:graphic>
          <a:graphicData uri="http://schemas.openxmlformats.org/drawingml/2006/table">
            <a:tbl>
              <a:tblPr firstRow="1" bandRow="1">
                <a:tableStyleId>{5C22544A-7EE6-4342-B048-85BDC9FD1C3A}</a:tableStyleId>
              </a:tblPr>
              <a:tblGrid>
                <a:gridCol w="1266369">
                  <a:extLst>
                    <a:ext uri="{9D8B030D-6E8A-4147-A177-3AD203B41FA5}">
                      <a16:colId xmlns:a16="http://schemas.microsoft.com/office/drawing/2014/main" val="1163811667"/>
                    </a:ext>
                  </a:extLst>
                </a:gridCol>
                <a:gridCol w="2492347">
                  <a:extLst>
                    <a:ext uri="{9D8B030D-6E8A-4147-A177-3AD203B41FA5}">
                      <a16:colId xmlns:a16="http://schemas.microsoft.com/office/drawing/2014/main" val="1881822973"/>
                    </a:ext>
                  </a:extLst>
                </a:gridCol>
              </a:tblGrid>
              <a:tr h="370840">
                <a:tc>
                  <a:txBody>
                    <a:bodyPr/>
                    <a:lstStyle/>
                    <a:p>
                      <a:endParaRPr lang="fr-FR" dirty="0"/>
                    </a:p>
                  </a:txBody>
                  <a:tcPr/>
                </a:tc>
                <a:tc>
                  <a:txBody>
                    <a:bodyPr/>
                    <a:lstStyle/>
                    <a:p>
                      <a:pPr algn="ctr"/>
                      <a:r>
                        <a:rPr lang="fr-FR" dirty="0"/>
                        <a:t>Espérance de vie période à la naissance</a:t>
                      </a:r>
                    </a:p>
                  </a:txBody>
                  <a:tcPr anchor="ctr"/>
                </a:tc>
                <a:extLst>
                  <a:ext uri="{0D108BD9-81ED-4DB2-BD59-A6C34878D82A}">
                    <a16:rowId xmlns:a16="http://schemas.microsoft.com/office/drawing/2014/main" val="2028904514"/>
                  </a:ext>
                </a:extLst>
              </a:tr>
              <a:tr h="370840">
                <a:tc>
                  <a:txBody>
                    <a:bodyPr/>
                    <a:lstStyle/>
                    <a:p>
                      <a:r>
                        <a:rPr lang="fr-FR" dirty="0"/>
                        <a:t>Avant</a:t>
                      </a:r>
                    </a:p>
                  </a:txBody>
                  <a:tcPr/>
                </a:tc>
                <a:tc>
                  <a:txBody>
                    <a:bodyPr/>
                    <a:lstStyle/>
                    <a:p>
                      <a:pPr algn="ctr"/>
                      <a:r>
                        <a:rPr lang="fr-FR" dirty="0"/>
                        <a:t>74,03</a:t>
                      </a:r>
                    </a:p>
                  </a:txBody>
                  <a:tcPr/>
                </a:tc>
                <a:extLst>
                  <a:ext uri="{0D108BD9-81ED-4DB2-BD59-A6C34878D82A}">
                    <a16:rowId xmlns:a16="http://schemas.microsoft.com/office/drawing/2014/main" val="3203454365"/>
                  </a:ext>
                </a:extLst>
              </a:tr>
              <a:tr h="370840">
                <a:tc>
                  <a:txBody>
                    <a:bodyPr/>
                    <a:lstStyle/>
                    <a:p>
                      <a:r>
                        <a:rPr lang="fr-FR" dirty="0"/>
                        <a:t>Après</a:t>
                      </a:r>
                    </a:p>
                  </a:txBody>
                  <a:tcPr/>
                </a:tc>
                <a:tc>
                  <a:txBody>
                    <a:bodyPr/>
                    <a:lstStyle/>
                    <a:p>
                      <a:pPr algn="ctr"/>
                      <a:r>
                        <a:rPr lang="fr-FR" dirty="0"/>
                        <a:t>58,48</a:t>
                      </a:r>
                    </a:p>
                  </a:txBody>
                  <a:tcPr/>
                </a:tc>
                <a:extLst>
                  <a:ext uri="{0D108BD9-81ED-4DB2-BD59-A6C34878D82A}">
                    <a16:rowId xmlns:a16="http://schemas.microsoft.com/office/drawing/2014/main" val="2873862332"/>
                  </a:ext>
                </a:extLst>
              </a:tr>
            </a:tbl>
          </a:graphicData>
        </a:graphic>
      </p:graphicFrame>
    </p:spTree>
    <p:extLst>
      <p:ext uri="{BB962C8B-B14F-4D97-AF65-F5344CB8AC3E}">
        <p14:creationId xmlns:p14="http://schemas.microsoft.com/office/powerpoint/2010/main" val="3075304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Sensibilité des coefficients </a:t>
            </a:r>
          </a:p>
        </p:txBody>
      </p:sp>
      <p:sp>
        <p:nvSpPr>
          <p:cNvPr id="11" name="Rectangle 10">
            <a:extLst>
              <a:ext uri="{FF2B5EF4-FFF2-40B4-BE49-F238E27FC236}">
                <a16:creationId xmlns:a16="http://schemas.microsoft.com/office/drawing/2014/main" id="{21963915-0D30-0D40-B893-23F75A81D250}"/>
              </a:ext>
            </a:extLst>
          </p:cNvPr>
          <p:cNvSpPr/>
          <p:nvPr/>
        </p:nvSpPr>
        <p:spPr>
          <a:xfrm>
            <a:off x="7525591" y="576011"/>
            <a:ext cx="1384409" cy="954107"/>
          </a:xfrm>
          <a:prstGeom prst="rect">
            <a:avLst/>
          </a:prstGeom>
          <a:ln w="19050">
            <a:solidFill>
              <a:srgbClr val="668980"/>
            </a:solidFill>
          </a:ln>
        </p:spPr>
        <p:txBody>
          <a:bodyPr wrap="square">
            <a:spAutoFit/>
          </a:bodyPr>
          <a:lstStyle/>
          <a:p>
            <a:pPr>
              <a:buClr>
                <a:srgbClr val="00ADC6"/>
              </a:buClr>
              <a:buSzPct val="144000"/>
            </a:pPr>
            <a:r>
              <a:rPr lang="fr-FR" sz="1400" dirty="0">
                <a:latin typeface="+mn-lt"/>
                <a:ea typeface="Cambria Math" panose="02040503050406030204" pitchFamily="18" charset="0"/>
              </a:rPr>
              <a:t>Test sur :</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Chili</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Année 2007</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Genre 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3D62BB-5E6F-7340-96DD-133C53919A8B}"/>
                  </a:ext>
                </a:extLst>
              </p:cNvPr>
              <p:cNvSpPr txBox="1"/>
              <p:nvPr/>
            </p:nvSpPr>
            <p:spPr bwMode="auto">
              <a:xfrm>
                <a:off x="234000" y="557590"/>
                <a:ext cx="5865949" cy="53200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rtlCol="0" anchor="b">
                <a:spAutoFit/>
              </a:bodyPr>
              <a:lstStyle/>
              <a:p>
                <a:pPr marL="342900" indent="-342900" eaLnBrk="1" hangingPunct="1">
                  <a:buFont typeface="+mj-lt"/>
                  <a:buAutoNum type="arabicPeriod"/>
                </a:pPr>
                <a:r>
                  <a:rPr lang="fr-FR" sz="1600" b="1" dirty="0">
                    <a:solidFill>
                      <a:srgbClr val="668980"/>
                    </a:solidFill>
                    <a:latin typeface="+mj-lt"/>
                    <a:cs typeface="Arial" pitchFamily="34" charset="0"/>
                  </a:rPr>
                  <a:t>Modifications des  coefficients 41 à 52  (composante 3)</a:t>
                </a:r>
                <a:endParaRPr lang="fr-FR" b="1" dirty="0">
                  <a:solidFill>
                    <a:srgbClr val="668980"/>
                  </a:solidFill>
                  <a:latin typeface="+mj-lt"/>
                  <a:cs typeface="Arial" pitchFamily="34" charset="0"/>
                </a:endParaRPr>
              </a:p>
              <a:p>
                <a:pPr lvl="1" indent="0" algn="ctr" eaLnBrk="1" hangingPunct="1"/>
                <a14:m>
                  <m:oMath xmlns:m="http://schemas.openxmlformats.org/officeDocument/2006/math">
                    <m:sSub>
                      <m:sSubPr>
                        <m:ctrlPr>
                          <a:rPr lang="fr-FR" sz="1400" b="0" i="1" smtClean="0">
                            <a:solidFill>
                              <a:srgbClr val="404040"/>
                            </a:solidFill>
                            <a:latin typeface="Cambria Math" panose="02040503050406030204" pitchFamily="18" charset="0"/>
                            <a:cs typeface="Arial" pitchFamily="34" charset="0"/>
                          </a:rPr>
                        </m:ctrlPr>
                      </m:sSubPr>
                      <m:e>
                        <m:r>
                          <m:rPr>
                            <m:sty m:val="p"/>
                          </m:rPr>
                          <a:rPr lang="el-GR" sz="1400" b="0" i="1" smtClean="0">
                            <a:solidFill>
                              <a:srgbClr val="404040"/>
                            </a:solidFill>
                            <a:latin typeface="Cambria Math" panose="02040503050406030204" pitchFamily="18" charset="0"/>
                            <a:ea typeface="Cambria Math" panose="02040503050406030204" pitchFamily="18" charset="0"/>
                            <a:cs typeface="Arial" pitchFamily="34" charset="0"/>
                          </a:rPr>
                          <m:t>α</m:t>
                        </m:r>
                      </m:e>
                      <m:sub>
                        <m:r>
                          <a:rPr lang="fr-FR" sz="1400" b="0" i="1" smtClean="0">
                            <a:solidFill>
                              <a:srgbClr val="404040"/>
                            </a:solidFill>
                            <a:latin typeface="Cambria Math" panose="02040503050406030204" pitchFamily="18" charset="0"/>
                            <a:cs typeface="Arial" pitchFamily="34" charset="0"/>
                          </a:rPr>
                          <m:t>𝑖</m:t>
                        </m:r>
                      </m:sub>
                    </m:sSub>
                    <m:r>
                      <a:rPr lang="fr-FR" sz="1400" b="0" i="1" smtClean="0">
                        <a:solidFill>
                          <a:srgbClr val="404040"/>
                        </a:solidFill>
                        <a:latin typeface="Cambria Math" panose="02040503050406030204" pitchFamily="18" charset="0"/>
                        <a:cs typeface="Arial" pitchFamily="34" charset="0"/>
                      </a:rPr>
                      <m:t>=</m:t>
                    </m:r>
                    <m:f>
                      <m:fPr>
                        <m:ctrlPr>
                          <a:rPr lang="fr-FR" sz="1400" b="0" i="1" smtClean="0">
                            <a:solidFill>
                              <a:srgbClr val="404040"/>
                            </a:solidFill>
                            <a:latin typeface="Cambria Math" panose="02040503050406030204" pitchFamily="18" charset="0"/>
                            <a:cs typeface="Arial" pitchFamily="34" charset="0"/>
                          </a:rPr>
                        </m:ctrlPr>
                      </m:fPr>
                      <m:num>
                        <m:sSub>
                          <m:sSubPr>
                            <m:ctrlPr>
                              <a:rPr lang="fr-FR" sz="1400" i="1">
                                <a:solidFill>
                                  <a:srgbClr val="404040"/>
                                </a:solidFill>
                                <a:latin typeface="Cambria Math" panose="02040503050406030204" pitchFamily="18" charset="0"/>
                                <a:cs typeface="Arial" pitchFamily="34" charset="0"/>
                              </a:rPr>
                            </m:ctrlPr>
                          </m:sSubPr>
                          <m:e>
                            <m:r>
                              <m:rPr>
                                <m:sty m:val="p"/>
                              </m:rPr>
                              <a:rPr lang="el-GR" sz="1400" i="1">
                                <a:solidFill>
                                  <a:srgbClr val="404040"/>
                                </a:solidFill>
                                <a:latin typeface="Cambria Math" panose="02040503050406030204" pitchFamily="18" charset="0"/>
                                <a:ea typeface="Cambria Math" panose="02040503050406030204" pitchFamily="18" charset="0"/>
                                <a:cs typeface="Arial" pitchFamily="34" charset="0"/>
                              </a:rPr>
                              <m:t>α</m:t>
                            </m:r>
                          </m:e>
                          <m:sub>
                            <m:r>
                              <a:rPr lang="fr-FR" sz="1400" i="1">
                                <a:solidFill>
                                  <a:srgbClr val="404040"/>
                                </a:solidFill>
                                <a:latin typeface="Cambria Math" panose="02040503050406030204" pitchFamily="18" charset="0"/>
                                <a:cs typeface="Arial" pitchFamily="34" charset="0"/>
                              </a:rPr>
                              <m:t>𝑖</m:t>
                            </m:r>
                          </m:sub>
                        </m:sSub>
                      </m:num>
                      <m:den>
                        <m:r>
                          <a:rPr lang="fr-FR" sz="1400" b="0" i="1" smtClean="0">
                            <a:solidFill>
                              <a:srgbClr val="404040"/>
                            </a:solidFill>
                            <a:latin typeface="Cambria Math" panose="02040503050406030204" pitchFamily="18" charset="0"/>
                            <a:cs typeface="Arial" pitchFamily="34" charset="0"/>
                          </a:rPr>
                          <m:t>2</m:t>
                        </m:r>
                      </m:den>
                    </m:f>
                    <m:r>
                      <a:rPr lang="fr-FR" sz="1400" b="0" i="1" smtClean="0">
                        <a:solidFill>
                          <a:srgbClr val="404040"/>
                        </a:solidFill>
                        <a:latin typeface="Cambria Math" panose="02040503050406030204" pitchFamily="18" charset="0"/>
                        <a:ea typeface="Cambria Math" panose="02040503050406030204" pitchFamily="18" charset="0"/>
                        <a:cs typeface="Arial" pitchFamily="34" charset="0"/>
                      </a:rPr>
                      <m:t>∀ </m:t>
                    </m:r>
                    <m:r>
                      <a:rPr lang="fr-FR" sz="1400" b="0" i="1" smtClean="0">
                        <a:solidFill>
                          <a:srgbClr val="404040"/>
                        </a:solidFill>
                        <a:latin typeface="Cambria Math" panose="02040503050406030204" pitchFamily="18" charset="0"/>
                        <a:ea typeface="Cambria Math" panose="02040503050406030204" pitchFamily="18" charset="0"/>
                        <a:cs typeface="Arial" pitchFamily="34" charset="0"/>
                      </a:rPr>
                      <m:t>𝑖</m:t>
                    </m:r>
                    <m:r>
                      <a:rPr lang="fr-FR" sz="1400" b="0" i="1" smtClean="0">
                        <a:solidFill>
                          <a:srgbClr val="404040"/>
                        </a:solidFill>
                        <a:latin typeface="Cambria Math" panose="02040503050406030204" pitchFamily="18" charset="0"/>
                        <a:ea typeface="Cambria Math" panose="02040503050406030204" pitchFamily="18" charset="0"/>
                        <a:cs typeface="Arial" pitchFamily="34" charset="0"/>
                      </a:rPr>
                      <m:t>={41,..,52}</m:t>
                    </m:r>
                  </m:oMath>
                </a14:m>
                <a:r>
                  <a:rPr lang="fr-FR" sz="1400" dirty="0">
                    <a:solidFill>
                      <a:srgbClr val="404040"/>
                    </a:solidFill>
                    <a:latin typeface="+mj-lt"/>
                    <a:cs typeface="Arial" pitchFamily="34" charset="0"/>
                  </a:rPr>
                  <a:t> </a:t>
                </a:r>
                <a:endParaRPr lang="fr-FR" dirty="0">
                  <a:solidFill>
                    <a:srgbClr val="404040"/>
                  </a:solidFill>
                  <a:latin typeface="+mj-lt"/>
                  <a:cs typeface="Arial" pitchFamily="34" charset="0"/>
                </a:endParaRPr>
              </a:p>
            </p:txBody>
          </p:sp>
        </mc:Choice>
        <mc:Fallback xmlns="">
          <p:sp>
            <p:nvSpPr>
              <p:cNvPr id="7" name="TextBox 6">
                <a:extLst>
                  <a:ext uri="{FF2B5EF4-FFF2-40B4-BE49-F238E27FC236}">
                    <a16:creationId xmlns:a16="http://schemas.microsoft.com/office/drawing/2014/main" id="{7B3D62BB-5E6F-7340-96DD-133C53919A8B}"/>
                  </a:ext>
                </a:extLst>
              </p:cNvPr>
              <p:cNvSpPr txBox="1">
                <a:spLocks noRot="1" noChangeAspect="1" noMove="1" noResize="1" noEditPoints="1" noAdjustHandles="1" noChangeArrowheads="1" noChangeShapeType="1" noTextEdit="1"/>
              </p:cNvSpPr>
              <p:nvPr/>
            </p:nvSpPr>
            <p:spPr bwMode="auto">
              <a:xfrm>
                <a:off x="234000" y="557590"/>
                <a:ext cx="5865949" cy="532005"/>
              </a:xfrm>
              <a:prstGeom prst="rect">
                <a:avLst/>
              </a:prstGeom>
              <a:blipFill>
                <a:blip r:embed="rId3"/>
                <a:stretch>
                  <a:fillRect l="-1944" t="-13953" b="-69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pic>
        <p:nvPicPr>
          <p:cNvPr id="13" name="Picture 12">
            <a:extLst>
              <a:ext uri="{FF2B5EF4-FFF2-40B4-BE49-F238E27FC236}">
                <a16:creationId xmlns:a16="http://schemas.microsoft.com/office/drawing/2014/main" id="{C96DA3C4-6968-364A-93FB-3A9564C75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000" y="1127947"/>
            <a:ext cx="3648679" cy="3648679"/>
          </a:xfrm>
          <a:prstGeom prst="rect">
            <a:avLst/>
          </a:prstGeom>
        </p:spPr>
      </p:pic>
      <p:sp>
        <p:nvSpPr>
          <p:cNvPr id="9" name="Rectangle 8">
            <a:extLst>
              <a:ext uri="{FF2B5EF4-FFF2-40B4-BE49-F238E27FC236}">
                <a16:creationId xmlns:a16="http://schemas.microsoft.com/office/drawing/2014/main" id="{93F8F234-9582-F740-A1D0-7FE641C8A19A}"/>
              </a:ext>
            </a:extLst>
          </p:cNvPr>
          <p:cNvSpPr/>
          <p:nvPr/>
        </p:nvSpPr>
        <p:spPr>
          <a:xfrm>
            <a:off x="356050" y="3641416"/>
            <a:ext cx="3350102" cy="1135210"/>
          </a:xfrm>
          <a:prstGeom prst="rect">
            <a:avLst/>
          </a:prstGeom>
          <a:noFill/>
          <a:ln>
            <a:solidFill>
              <a:srgbClr val="00AD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6" name="Table 15">
            <a:extLst>
              <a:ext uri="{FF2B5EF4-FFF2-40B4-BE49-F238E27FC236}">
                <a16:creationId xmlns:a16="http://schemas.microsoft.com/office/drawing/2014/main" id="{2D5A9B37-A8B0-7842-B348-3C8C632559A0}"/>
              </a:ext>
            </a:extLst>
          </p:cNvPr>
          <p:cNvGraphicFramePr>
            <a:graphicFrameLocks noGrp="1"/>
          </p:cNvGraphicFramePr>
          <p:nvPr>
            <p:extLst>
              <p:ext uri="{D42A27DB-BD31-4B8C-83A1-F6EECF244321}">
                <p14:modId xmlns:p14="http://schemas.microsoft.com/office/powerpoint/2010/main" val="2423953656"/>
              </p:ext>
            </p:extLst>
          </p:nvPr>
        </p:nvGraphicFramePr>
        <p:xfrm>
          <a:off x="4564413" y="1911350"/>
          <a:ext cx="3758716" cy="1320800"/>
        </p:xfrm>
        <a:graphic>
          <a:graphicData uri="http://schemas.openxmlformats.org/drawingml/2006/table">
            <a:tbl>
              <a:tblPr firstRow="1" bandRow="1">
                <a:tableStyleId>{5C22544A-7EE6-4342-B048-85BDC9FD1C3A}</a:tableStyleId>
              </a:tblPr>
              <a:tblGrid>
                <a:gridCol w="1266369">
                  <a:extLst>
                    <a:ext uri="{9D8B030D-6E8A-4147-A177-3AD203B41FA5}">
                      <a16:colId xmlns:a16="http://schemas.microsoft.com/office/drawing/2014/main" val="1163811667"/>
                    </a:ext>
                  </a:extLst>
                </a:gridCol>
                <a:gridCol w="2492347">
                  <a:extLst>
                    <a:ext uri="{9D8B030D-6E8A-4147-A177-3AD203B41FA5}">
                      <a16:colId xmlns:a16="http://schemas.microsoft.com/office/drawing/2014/main" val="1881822973"/>
                    </a:ext>
                  </a:extLst>
                </a:gridCol>
              </a:tblGrid>
              <a:tr h="370840">
                <a:tc>
                  <a:txBody>
                    <a:bodyPr/>
                    <a:lstStyle/>
                    <a:p>
                      <a:endParaRPr lang="fr-FR" dirty="0"/>
                    </a:p>
                  </a:txBody>
                  <a:tcPr/>
                </a:tc>
                <a:tc>
                  <a:txBody>
                    <a:bodyPr/>
                    <a:lstStyle/>
                    <a:p>
                      <a:pPr algn="ctr"/>
                      <a:r>
                        <a:rPr lang="fr-FR" dirty="0"/>
                        <a:t>Espérance de vie période à la naissance</a:t>
                      </a:r>
                    </a:p>
                  </a:txBody>
                  <a:tcPr anchor="ctr"/>
                </a:tc>
                <a:extLst>
                  <a:ext uri="{0D108BD9-81ED-4DB2-BD59-A6C34878D82A}">
                    <a16:rowId xmlns:a16="http://schemas.microsoft.com/office/drawing/2014/main" val="2028904514"/>
                  </a:ext>
                </a:extLst>
              </a:tr>
              <a:tr h="370840">
                <a:tc>
                  <a:txBody>
                    <a:bodyPr/>
                    <a:lstStyle/>
                    <a:p>
                      <a:r>
                        <a:rPr lang="fr-FR" dirty="0"/>
                        <a:t>Avant</a:t>
                      </a:r>
                    </a:p>
                  </a:txBody>
                  <a:tcPr/>
                </a:tc>
                <a:tc>
                  <a:txBody>
                    <a:bodyPr/>
                    <a:lstStyle/>
                    <a:p>
                      <a:pPr algn="ctr"/>
                      <a:r>
                        <a:rPr lang="fr-FR" dirty="0"/>
                        <a:t>74,03</a:t>
                      </a:r>
                    </a:p>
                  </a:txBody>
                  <a:tcPr/>
                </a:tc>
                <a:extLst>
                  <a:ext uri="{0D108BD9-81ED-4DB2-BD59-A6C34878D82A}">
                    <a16:rowId xmlns:a16="http://schemas.microsoft.com/office/drawing/2014/main" val="3203454365"/>
                  </a:ext>
                </a:extLst>
              </a:tr>
              <a:tr h="370840">
                <a:tc>
                  <a:txBody>
                    <a:bodyPr/>
                    <a:lstStyle/>
                    <a:p>
                      <a:r>
                        <a:rPr lang="fr-FR" dirty="0"/>
                        <a:t>Après</a:t>
                      </a:r>
                    </a:p>
                  </a:txBody>
                  <a:tcPr/>
                </a:tc>
                <a:tc>
                  <a:txBody>
                    <a:bodyPr/>
                    <a:lstStyle/>
                    <a:p>
                      <a:pPr algn="ctr"/>
                      <a:r>
                        <a:rPr lang="fr-FR" dirty="0"/>
                        <a:t>73,84</a:t>
                      </a:r>
                    </a:p>
                  </a:txBody>
                  <a:tcPr/>
                </a:tc>
                <a:extLst>
                  <a:ext uri="{0D108BD9-81ED-4DB2-BD59-A6C34878D82A}">
                    <a16:rowId xmlns:a16="http://schemas.microsoft.com/office/drawing/2014/main" val="2873862332"/>
                  </a:ext>
                </a:extLst>
              </a:tr>
            </a:tbl>
          </a:graphicData>
        </a:graphic>
      </p:graphicFrame>
    </p:spTree>
    <p:extLst>
      <p:ext uri="{BB962C8B-B14F-4D97-AF65-F5344CB8AC3E}">
        <p14:creationId xmlns:p14="http://schemas.microsoft.com/office/powerpoint/2010/main" val="492872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Sensibilité des coefficients </a:t>
            </a:r>
          </a:p>
        </p:txBody>
      </p:sp>
      <p:sp>
        <p:nvSpPr>
          <p:cNvPr id="11" name="Rectangle 10">
            <a:extLst>
              <a:ext uri="{FF2B5EF4-FFF2-40B4-BE49-F238E27FC236}">
                <a16:creationId xmlns:a16="http://schemas.microsoft.com/office/drawing/2014/main" id="{21963915-0D30-0D40-B893-23F75A81D250}"/>
              </a:ext>
            </a:extLst>
          </p:cNvPr>
          <p:cNvSpPr/>
          <p:nvPr/>
        </p:nvSpPr>
        <p:spPr>
          <a:xfrm>
            <a:off x="7525591" y="576011"/>
            <a:ext cx="1384409" cy="954107"/>
          </a:xfrm>
          <a:prstGeom prst="rect">
            <a:avLst/>
          </a:prstGeom>
          <a:ln w="19050">
            <a:solidFill>
              <a:srgbClr val="668980"/>
            </a:solidFill>
          </a:ln>
        </p:spPr>
        <p:txBody>
          <a:bodyPr wrap="square">
            <a:spAutoFit/>
          </a:bodyPr>
          <a:lstStyle/>
          <a:p>
            <a:pPr>
              <a:buClr>
                <a:srgbClr val="00ADC6"/>
              </a:buClr>
              <a:buSzPct val="144000"/>
            </a:pPr>
            <a:r>
              <a:rPr lang="fr-FR" sz="1400" dirty="0">
                <a:latin typeface="+mn-lt"/>
                <a:ea typeface="Cambria Math" panose="02040503050406030204" pitchFamily="18" charset="0"/>
              </a:rPr>
              <a:t>Test sur :</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Chili</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Année 2007</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Genre 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3D62BB-5E6F-7340-96DD-133C53919A8B}"/>
                  </a:ext>
                </a:extLst>
              </p:cNvPr>
              <p:cNvSpPr txBox="1"/>
              <p:nvPr/>
            </p:nvSpPr>
            <p:spPr bwMode="auto">
              <a:xfrm>
                <a:off x="234000" y="597152"/>
                <a:ext cx="5865949" cy="4924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rtlCol="0" anchor="b">
                <a:spAutoFit/>
              </a:bodyPr>
              <a:lstStyle/>
              <a:p>
                <a:pPr marL="342900" indent="-342900" eaLnBrk="1" hangingPunct="1">
                  <a:buFont typeface="+mj-lt"/>
                  <a:buAutoNum type="arabicPeriod" startAt="2"/>
                </a:pPr>
                <a:r>
                  <a:rPr lang="fr-FR" sz="1600" b="1" dirty="0">
                    <a:solidFill>
                      <a:srgbClr val="668980"/>
                    </a:solidFill>
                    <a:latin typeface="+mj-lt"/>
                    <a:cs typeface="Arial" pitchFamily="34" charset="0"/>
                  </a:rPr>
                  <a:t>Modifications des  coefficients 1 et 2  (composante 1)</a:t>
                </a:r>
                <a:endParaRPr lang="fr-FR" b="1" dirty="0">
                  <a:solidFill>
                    <a:srgbClr val="668980"/>
                  </a:solidFill>
                  <a:latin typeface="+mj-lt"/>
                  <a:cs typeface="Arial" pitchFamily="34" charset="0"/>
                </a:endParaRPr>
              </a:p>
              <a:p>
                <a:pPr lvl="1" indent="0" eaLnBrk="1" hangingPunct="1"/>
                <a14:m>
                  <m:oMathPara xmlns:m="http://schemas.openxmlformats.org/officeDocument/2006/math">
                    <m:oMathParaPr>
                      <m:jc m:val="centerGroup"/>
                    </m:oMathParaPr>
                    <m:oMath xmlns:m="http://schemas.openxmlformats.org/officeDocument/2006/math">
                      <m:sSub>
                        <m:sSubPr>
                          <m:ctrlPr>
                            <a:rPr lang="fr-FR" b="0" i="1" smtClean="0">
                              <a:solidFill>
                                <a:srgbClr val="404040"/>
                              </a:solidFill>
                              <a:latin typeface="Cambria Math" panose="02040503050406030204" pitchFamily="18" charset="0"/>
                              <a:cs typeface="Arial" pitchFamily="34" charset="0"/>
                            </a:rPr>
                          </m:ctrlPr>
                        </m:sSubPr>
                        <m:e>
                          <m:r>
                            <m:rPr>
                              <m:sty m:val="p"/>
                            </m:rPr>
                            <a:rPr lang="el-GR" b="0" i="1" smtClean="0">
                              <a:solidFill>
                                <a:srgbClr val="404040"/>
                              </a:solidFill>
                              <a:latin typeface="Cambria Math" panose="02040503050406030204" pitchFamily="18" charset="0"/>
                              <a:ea typeface="Cambria Math" panose="02040503050406030204" pitchFamily="18" charset="0"/>
                              <a:cs typeface="Arial" pitchFamily="34" charset="0"/>
                            </a:rPr>
                            <m:t>α</m:t>
                          </m:r>
                        </m:e>
                        <m:sub>
                          <m:r>
                            <a:rPr lang="fr-FR" b="0" i="1" smtClean="0">
                              <a:solidFill>
                                <a:srgbClr val="404040"/>
                              </a:solidFill>
                              <a:latin typeface="Cambria Math" panose="02040503050406030204" pitchFamily="18" charset="0"/>
                              <a:cs typeface="Arial" pitchFamily="34" charset="0"/>
                            </a:rPr>
                            <m:t>𝑖</m:t>
                          </m:r>
                        </m:sub>
                      </m:sSub>
                      <m:r>
                        <a:rPr lang="fr-FR" b="0" i="1" smtClean="0">
                          <a:solidFill>
                            <a:srgbClr val="404040"/>
                          </a:solidFill>
                          <a:latin typeface="Cambria Math" panose="02040503050406030204" pitchFamily="18" charset="0"/>
                          <a:cs typeface="Arial" pitchFamily="34" charset="0"/>
                        </a:rPr>
                        <m:t>=0 </m:t>
                      </m:r>
                      <m:r>
                        <a:rPr lang="fr-FR" b="0" i="1" smtClean="0">
                          <a:solidFill>
                            <a:srgbClr val="404040"/>
                          </a:solidFill>
                          <a:latin typeface="Cambria Math" panose="02040503050406030204" pitchFamily="18" charset="0"/>
                          <a:ea typeface="Cambria Math" panose="02040503050406030204" pitchFamily="18" charset="0"/>
                          <a:cs typeface="Arial" pitchFamily="34" charset="0"/>
                        </a:rPr>
                        <m:t>∀ </m:t>
                      </m:r>
                      <m:r>
                        <a:rPr lang="fr-FR" b="0" i="1" smtClean="0">
                          <a:solidFill>
                            <a:srgbClr val="404040"/>
                          </a:solidFill>
                          <a:latin typeface="Cambria Math" panose="02040503050406030204" pitchFamily="18" charset="0"/>
                          <a:ea typeface="Cambria Math" panose="02040503050406030204" pitchFamily="18" charset="0"/>
                          <a:cs typeface="Arial" pitchFamily="34" charset="0"/>
                        </a:rPr>
                        <m:t>𝑖</m:t>
                      </m:r>
                      <m:r>
                        <a:rPr lang="fr-FR" b="0" i="1" smtClean="0">
                          <a:solidFill>
                            <a:srgbClr val="404040"/>
                          </a:solidFill>
                          <a:latin typeface="Cambria Math" panose="02040503050406030204" pitchFamily="18" charset="0"/>
                          <a:ea typeface="Cambria Math" panose="02040503050406030204" pitchFamily="18" charset="0"/>
                          <a:cs typeface="Arial" pitchFamily="34" charset="0"/>
                        </a:rPr>
                        <m:t>={1,2}</m:t>
                      </m:r>
                    </m:oMath>
                  </m:oMathPara>
                </a14:m>
                <a:endParaRPr lang="fr-FR" dirty="0">
                  <a:solidFill>
                    <a:srgbClr val="404040"/>
                  </a:solidFill>
                  <a:latin typeface="+mj-lt"/>
                  <a:cs typeface="Arial" pitchFamily="34" charset="0"/>
                </a:endParaRPr>
              </a:p>
            </p:txBody>
          </p:sp>
        </mc:Choice>
        <mc:Fallback xmlns="">
          <p:sp>
            <p:nvSpPr>
              <p:cNvPr id="7" name="TextBox 6">
                <a:extLst>
                  <a:ext uri="{FF2B5EF4-FFF2-40B4-BE49-F238E27FC236}">
                    <a16:creationId xmlns:a16="http://schemas.microsoft.com/office/drawing/2014/main" id="{7B3D62BB-5E6F-7340-96DD-133C53919A8B}"/>
                  </a:ext>
                </a:extLst>
              </p:cNvPr>
              <p:cNvSpPr txBox="1">
                <a:spLocks noRot="1" noChangeAspect="1" noMove="1" noResize="1" noEditPoints="1" noAdjustHandles="1" noChangeArrowheads="1" noChangeShapeType="1" noTextEdit="1"/>
              </p:cNvSpPr>
              <p:nvPr/>
            </p:nvSpPr>
            <p:spPr bwMode="auto">
              <a:xfrm>
                <a:off x="234000" y="597152"/>
                <a:ext cx="5865949" cy="492443"/>
              </a:xfrm>
              <a:prstGeom prst="rect">
                <a:avLst/>
              </a:prstGeom>
              <a:blipFill>
                <a:blip r:embed="rId3"/>
                <a:stretch>
                  <a:fillRect l="-1944" t="-12500" b="-175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pic>
        <p:nvPicPr>
          <p:cNvPr id="13" name="Picture 12">
            <a:extLst>
              <a:ext uri="{FF2B5EF4-FFF2-40B4-BE49-F238E27FC236}">
                <a16:creationId xmlns:a16="http://schemas.microsoft.com/office/drawing/2014/main" id="{C96DA3C4-6968-364A-93FB-3A9564C75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000" y="1127947"/>
            <a:ext cx="3648679" cy="3648679"/>
          </a:xfrm>
          <a:prstGeom prst="rect">
            <a:avLst/>
          </a:prstGeom>
        </p:spPr>
      </p:pic>
      <p:sp>
        <p:nvSpPr>
          <p:cNvPr id="9" name="Rectangle 8">
            <a:extLst>
              <a:ext uri="{FF2B5EF4-FFF2-40B4-BE49-F238E27FC236}">
                <a16:creationId xmlns:a16="http://schemas.microsoft.com/office/drawing/2014/main" id="{93F8F234-9582-F740-A1D0-7FE641C8A19A}"/>
              </a:ext>
            </a:extLst>
          </p:cNvPr>
          <p:cNvSpPr/>
          <p:nvPr/>
        </p:nvSpPr>
        <p:spPr>
          <a:xfrm>
            <a:off x="383288" y="1219429"/>
            <a:ext cx="822425" cy="431346"/>
          </a:xfrm>
          <a:prstGeom prst="rect">
            <a:avLst/>
          </a:prstGeom>
          <a:noFill/>
          <a:ln>
            <a:solidFill>
              <a:srgbClr val="00AD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6" name="Table 15">
            <a:extLst>
              <a:ext uri="{FF2B5EF4-FFF2-40B4-BE49-F238E27FC236}">
                <a16:creationId xmlns:a16="http://schemas.microsoft.com/office/drawing/2014/main" id="{2D5A9B37-A8B0-7842-B348-3C8C632559A0}"/>
              </a:ext>
            </a:extLst>
          </p:cNvPr>
          <p:cNvGraphicFramePr>
            <a:graphicFrameLocks noGrp="1"/>
          </p:cNvGraphicFramePr>
          <p:nvPr>
            <p:extLst>
              <p:ext uri="{D42A27DB-BD31-4B8C-83A1-F6EECF244321}">
                <p14:modId xmlns:p14="http://schemas.microsoft.com/office/powerpoint/2010/main" val="1332137255"/>
              </p:ext>
            </p:extLst>
          </p:nvPr>
        </p:nvGraphicFramePr>
        <p:xfrm>
          <a:off x="4564413" y="1911350"/>
          <a:ext cx="3758716" cy="1320800"/>
        </p:xfrm>
        <a:graphic>
          <a:graphicData uri="http://schemas.openxmlformats.org/drawingml/2006/table">
            <a:tbl>
              <a:tblPr firstRow="1" bandRow="1">
                <a:tableStyleId>{5C22544A-7EE6-4342-B048-85BDC9FD1C3A}</a:tableStyleId>
              </a:tblPr>
              <a:tblGrid>
                <a:gridCol w="1266369">
                  <a:extLst>
                    <a:ext uri="{9D8B030D-6E8A-4147-A177-3AD203B41FA5}">
                      <a16:colId xmlns:a16="http://schemas.microsoft.com/office/drawing/2014/main" val="1163811667"/>
                    </a:ext>
                  </a:extLst>
                </a:gridCol>
                <a:gridCol w="2492347">
                  <a:extLst>
                    <a:ext uri="{9D8B030D-6E8A-4147-A177-3AD203B41FA5}">
                      <a16:colId xmlns:a16="http://schemas.microsoft.com/office/drawing/2014/main" val="1881822973"/>
                    </a:ext>
                  </a:extLst>
                </a:gridCol>
              </a:tblGrid>
              <a:tr h="370840">
                <a:tc>
                  <a:txBody>
                    <a:bodyPr/>
                    <a:lstStyle/>
                    <a:p>
                      <a:endParaRPr lang="fr-FR" dirty="0"/>
                    </a:p>
                  </a:txBody>
                  <a:tcPr/>
                </a:tc>
                <a:tc>
                  <a:txBody>
                    <a:bodyPr/>
                    <a:lstStyle/>
                    <a:p>
                      <a:pPr algn="ctr"/>
                      <a:r>
                        <a:rPr lang="fr-FR" dirty="0"/>
                        <a:t>Espérance de vie période à la naissance</a:t>
                      </a:r>
                    </a:p>
                  </a:txBody>
                  <a:tcPr anchor="ctr"/>
                </a:tc>
                <a:extLst>
                  <a:ext uri="{0D108BD9-81ED-4DB2-BD59-A6C34878D82A}">
                    <a16:rowId xmlns:a16="http://schemas.microsoft.com/office/drawing/2014/main" val="2028904514"/>
                  </a:ext>
                </a:extLst>
              </a:tr>
              <a:tr h="370840">
                <a:tc>
                  <a:txBody>
                    <a:bodyPr/>
                    <a:lstStyle/>
                    <a:p>
                      <a:r>
                        <a:rPr lang="fr-FR" dirty="0"/>
                        <a:t>Avant</a:t>
                      </a:r>
                    </a:p>
                  </a:txBody>
                  <a:tcPr/>
                </a:tc>
                <a:tc>
                  <a:txBody>
                    <a:bodyPr/>
                    <a:lstStyle/>
                    <a:p>
                      <a:pPr algn="ctr"/>
                      <a:r>
                        <a:rPr lang="fr-FR" dirty="0"/>
                        <a:t>74,03</a:t>
                      </a:r>
                    </a:p>
                  </a:txBody>
                  <a:tcPr/>
                </a:tc>
                <a:extLst>
                  <a:ext uri="{0D108BD9-81ED-4DB2-BD59-A6C34878D82A}">
                    <a16:rowId xmlns:a16="http://schemas.microsoft.com/office/drawing/2014/main" val="3203454365"/>
                  </a:ext>
                </a:extLst>
              </a:tr>
              <a:tr h="370840">
                <a:tc>
                  <a:txBody>
                    <a:bodyPr/>
                    <a:lstStyle/>
                    <a:p>
                      <a:r>
                        <a:rPr lang="fr-FR" dirty="0"/>
                        <a:t>Après</a:t>
                      </a:r>
                    </a:p>
                  </a:txBody>
                  <a:tcPr/>
                </a:tc>
                <a:tc>
                  <a:txBody>
                    <a:bodyPr/>
                    <a:lstStyle/>
                    <a:p>
                      <a:pPr algn="ctr"/>
                      <a:r>
                        <a:rPr lang="fr-FR" dirty="0"/>
                        <a:t>0</a:t>
                      </a:r>
                    </a:p>
                  </a:txBody>
                  <a:tcPr/>
                </a:tc>
                <a:extLst>
                  <a:ext uri="{0D108BD9-81ED-4DB2-BD59-A6C34878D82A}">
                    <a16:rowId xmlns:a16="http://schemas.microsoft.com/office/drawing/2014/main" val="2873862332"/>
                  </a:ext>
                </a:extLst>
              </a:tr>
            </a:tbl>
          </a:graphicData>
        </a:graphic>
      </p:graphicFrame>
      <p:sp>
        <p:nvSpPr>
          <p:cNvPr id="17" name="TextBox 16">
            <a:extLst>
              <a:ext uri="{FF2B5EF4-FFF2-40B4-BE49-F238E27FC236}">
                <a16:creationId xmlns:a16="http://schemas.microsoft.com/office/drawing/2014/main" id="{E4A42F7F-B2C2-BF4B-90C4-84FE554DE80D}"/>
              </a:ext>
            </a:extLst>
          </p:cNvPr>
          <p:cNvSpPr txBox="1"/>
          <p:nvPr/>
        </p:nvSpPr>
        <p:spPr bwMode="auto">
          <a:xfrm>
            <a:off x="3746485" y="1311991"/>
            <a:ext cx="15148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dirty="0">
                <a:solidFill>
                  <a:srgbClr val="00ADC6"/>
                </a:solidFill>
                <a:latin typeface="+mj-lt"/>
                <a:cs typeface="Arial" pitchFamily="34" charset="0"/>
              </a:rPr>
              <a:t>Significativité +++</a:t>
            </a:r>
            <a:endParaRPr lang="fr-FR" sz="1600" dirty="0">
              <a:solidFill>
                <a:srgbClr val="00ADC6"/>
              </a:solidFill>
              <a:latin typeface="+mj-lt"/>
              <a:cs typeface="Arial" pitchFamily="34" charset="0"/>
            </a:endParaRPr>
          </a:p>
        </p:txBody>
      </p:sp>
    </p:spTree>
    <p:extLst>
      <p:ext uri="{BB962C8B-B14F-4D97-AF65-F5344CB8AC3E}">
        <p14:creationId xmlns:p14="http://schemas.microsoft.com/office/powerpoint/2010/main" val="1047861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Sensibilité des coefficients </a:t>
            </a:r>
          </a:p>
        </p:txBody>
      </p:sp>
      <p:sp>
        <p:nvSpPr>
          <p:cNvPr id="11" name="Rectangle 10">
            <a:extLst>
              <a:ext uri="{FF2B5EF4-FFF2-40B4-BE49-F238E27FC236}">
                <a16:creationId xmlns:a16="http://schemas.microsoft.com/office/drawing/2014/main" id="{21963915-0D30-0D40-B893-23F75A81D250}"/>
              </a:ext>
            </a:extLst>
          </p:cNvPr>
          <p:cNvSpPr/>
          <p:nvPr/>
        </p:nvSpPr>
        <p:spPr>
          <a:xfrm>
            <a:off x="7525591" y="576011"/>
            <a:ext cx="1384409" cy="954107"/>
          </a:xfrm>
          <a:prstGeom prst="rect">
            <a:avLst/>
          </a:prstGeom>
          <a:ln w="19050">
            <a:solidFill>
              <a:srgbClr val="668980"/>
            </a:solidFill>
          </a:ln>
        </p:spPr>
        <p:txBody>
          <a:bodyPr wrap="square">
            <a:spAutoFit/>
          </a:bodyPr>
          <a:lstStyle/>
          <a:p>
            <a:pPr>
              <a:buClr>
                <a:srgbClr val="00ADC6"/>
              </a:buClr>
              <a:buSzPct val="144000"/>
            </a:pPr>
            <a:r>
              <a:rPr lang="fr-FR" sz="1400" dirty="0">
                <a:latin typeface="+mn-lt"/>
                <a:ea typeface="Cambria Math" panose="02040503050406030204" pitchFamily="18" charset="0"/>
              </a:rPr>
              <a:t>Test sur :</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Chili</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Année 2007</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Genre 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3D62BB-5E6F-7340-96DD-133C53919A8B}"/>
                  </a:ext>
                </a:extLst>
              </p:cNvPr>
              <p:cNvSpPr txBox="1"/>
              <p:nvPr/>
            </p:nvSpPr>
            <p:spPr bwMode="auto">
              <a:xfrm>
                <a:off x="234000" y="597152"/>
                <a:ext cx="5865949" cy="4924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rtlCol="0" anchor="b">
                <a:spAutoFit/>
              </a:bodyPr>
              <a:lstStyle/>
              <a:p>
                <a:pPr marL="342900" indent="-342900" eaLnBrk="1" hangingPunct="1">
                  <a:buFont typeface="+mj-lt"/>
                  <a:buAutoNum type="arabicPeriod" startAt="2"/>
                </a:pPr>
                <a:r>
                  <a:rPr lang="fr-FR" sz="1600" b="1" dirty="0">
                    <a:solidFill>
                      <a:srgbClr val="668980"/>
                    </a:solidFill>
                    <a:latin typeface="+mj-lt"/>
                    <a:cs typeface="Arial" pitchFamily="34" charset="0"/>
                  </a:rPr>
                  <a:t>Modifications des  coefficients 1 et 2  (composante 1)</a:t>
                </a:r>
                <a:endParaRPr lang="fr-FR" b="1" dirty="0">
                  <a:solidFill>
                    <a:srgbClr val="668980"/>
                  </a:solidFill>
                  <a:latin typeface="+mj-lt"/>
                  <a:cs typeface="Arial" pitchFamily="34" charset="0"/>
                </a:endParaRPr>
              </a:p>
              <a:p>
                <a:pPr lvl="1" indent="0" eaLnBrk="1" hangingPunct="1"/>
                <a14:m>
                  <m:oMathPara xmlns:m="http://schemas.openxmlformats.org/officeDocument/2006/math">
                    <m:oMathParaPr>
                      <m:jc m:val="centerGroup"/>
                    </m:oMathParaPr>
                    <m:oMath xmlns:m="http://schemas.openxmlformats.org/officeDocument/2006/math">
                      <m:sSub>
                        <m:sSubPr>
                          <m:ctrlPr>
                            <a:rPr lang="fr-FR" b="0" i="1" smtClean="0">
                              <a:solidFill>
                                <a:srgbClr val="404040"/>
                              </a:solidFill>
                              <a:latin typeface="Cambria Math" panose="02040503050406030204" pitchFamily="18" charset="0"/>
                              <a:cs typeface="Arial" pitchFamily="34" charset="0"/>
                            </a:rPr>
                          </m:ctrlPr>
                        </m:sSubPr>
                        <m:e>
                          <m:r>
                            <m:rPr>
                              <m:sty m:val="p"/>
                            </m:rPr>
                            <a:rPr lang="el-GR" b="0" i="1" smtClean="0">
                              <a:solidFill>
                                <a:srgbClr val="404040"/>
                              </a:solidFill>
                              <a:latin typeface="Cambria Math" panose="02040503050406030204" pitchFamily="18" charset="0"/>
                              <a:ea typeface="Cambria Math" panose="02040503050406030204" pitchFamily="18" charset="0"/>
                              <a:cs typeface="Arial" pitchFamily="34" charset="0"/>
                            </a:rPr>
                            <m:t>α</m:t>
                          </m:r>
                        </m:e>
                        <m:sub>
                          <m:r>
                            <a:rPr lang="fr-FR" b="0" i="1" smtClean="0">
                              <a:solidFill>
                                <a:srgbClr val="404040"/>
                              </a:solidFill>
                              <a:latin typeface="Cambria Math" panose="02040503050406030204" pitchFamily="18" charset="0"/>
                              <a:cs typeface="Arial" pitchFamily="34" charset="0"/>
                            </a:rPr>
                            <m:t>𝑖</m:t>
                          </m:r>
                        </m:sub>
                      </m:sSub>
                      <m:r>
                        <a:rPr lang="fr-FR" b="0" i="1" smtClean="0">
                          <a:solidFill>
                            <a:srgbClr val="404040"/>
                          </a:solidFill>
                          <a:latin typeface="Cambria Math" panose="02040503050406030204" pitchFamily="18" charset="0"/>
                          <a:cs typeface="Arial" pitchFamily="34" charset="0"/>
                        </a:rPr>
                        <m:t>=0 </m:t>
                      </m:r>
                      <m:r>
                        <a:rPr lang="fr-FR" b="0" i="1" smtClean="0">
                          <a:solidFill>
                            <a:srgbClr val="404040"/>
                          </a:solidFill>
                          <a:latin typeface="Cambria Math" panose="02040503050406030204" pitchFamily="18" charset="0"/>
                          <a:ea typeface="Cambria Math" panose="02040503050406030204" pitchFamily="18" charset="0"/>
                          <a:cs typeface="Arial" pitchFamily="34" charset="0"/>
                        </a:rPr>
                        <m:t>∀ </m:t>
                      </m:r>
                      <m:r>
                        <a:rPr lang="fr-FR" b="0" i="1" smtClean="0">
                          <a:solidFill>
                            <a:srgbClr val="404040"/>
                          </a:solidFill>
                          <a:latin typeface="Cambria Math" panose="02040503050406030204" pitchFamily="18" charset="0"/>
                          <a:ea typeface="Cambria Math" panose="02040503050406030204" pitchFamily="18" charset="0"/>
                          <a:cs typeface="Arial" pitchFamily="34" charset="0"/>
                        </a:rPr>
                        <m:t>𝑖</m:t>
                      </m:r>
                      <m:r>
                        <a:rPr lang="fr-FR" b="0" i="1" smtClean="0">
                          <a:solidFill>
                            <a:srgbClr val="404040"/>
                          </a:solidFill>
                          <a:latin typeface="Cambria Math" panose="02040503050406030204" pitchFamily="18" charset="0"/>
                          <a:ea typeface="Cambria Math" panose="02040503050406030204" pitchFamily="18" charset="0"/>
                          <a:cs typeface="Arial" pitchFamily="34" charset="0"/>
                        </a:rPr>
                        <m:t>={1,2}</m:t>
                      </m:r>
                    </m:oMath>
                  </m:oMathPara>
                </a14:m>
                <a:endParaRPr lang="fr-FR" dirty="0">
                  <a:solidFill>
                    <a:srgbClr val="404040"/>
                  </a:solidFill>
                  <a:latin typeface="+mj-lt"/>
                  <a:cs typeface="Arial" pitchFamily="34" charset="0"/>
                </a:endParaRPr>
              </a:p>
            </p:txBody>
          </p:sp>
        </mc:Choice>
        <mc:Fallback xmlns="">
          <p:sp>
            <p:nvSpPr>
              <p:cNvPr id="7" name="TextBox 6">
                <a:extLst>
                  <a:ext uri="{FF2B5EF4-FFF2-40B4-BE49-F238E27FC236}">
                    <a16:creationId xmlns:a16="http://schemas.microsoft.com/office/drawing/2014/main" id="{7B3D62BB-5E6F-7340-96DD-133C53919A8B}"/>
                  </a:ext>
                </a:extLst>
              </p:cNvPr>
              <p:cNvSpPr txBox="1">
                <a:spLocks noRot="1" noChangeAspect="1" noMove="1" noResize="1" noEditPoints="1" noAdjustHandles="1" noChangeArrowheads="1" noChangeShapeType="1" noTextEdit="1"/>
              </p:cNvSpPr>
              <p:nvPr/>
            </p:nvSpPr>
            <p:spPr bwMode="auto">
              <a:xfrm>
                <a:off x="234000" y="597152"/>
                <a:ext cx="5865949" cy="492443"/>
              </a:xfrm>
              <a:prstGeom prst="rect">
                <a:avLst/>
              </a:prstGeom>
              <a:blipFill>
                <a:blip r:embed="rId3"/>
                <a:stretch>
                  <a:fillRect l="-1944" t="-12500" b="-175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pic>
        <p:nvPicPr>
          <p:cNvPr id="13" name="Picture 12">
            <a:extLst>
              <a:ext uri="{FF2B5EF4-FFF2-40B4-BE49-F238E27FC236}">
                <a16:creationId xmlns:a16="http://schemas.microsoft.com/office/drawing/2014/main" id="{C96DA3C4-6968-364A-93FB-3A9564C75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000" y="1127947"/>
            <a:ext cx="3648679" cy="3648679"/>
          </a:xfrm>
          <a:prstGeom prst="rect">
            <a:avLst/>
          </a:prstGeom>
        </p:spPr>
      </p:pic>
      <p:sp>
        <p:nvSpPr>
          <p:cNvPr id="9" name="Rectangle 8">
            <a:extLst>
              <a:ext uri="{FF2B5EF4-FFF2-40B4-BE49-F238E27FC236}">
                <a16:creationId xmlns:a16="http://schemas.microsoft.com/office/drawing/2014/main" id="{93F8F234-9582-F740-A1D0-7FE641C8A19A}"/>
              </a:ext>
            </a:extLst>
          </p:cNvPr>
          <p:cNvSpPr/>
          <p:nvPr/>
        </p:nvSpPr>
        <p:spPr>
          <a:xfrm>
            <a:off x="383288" y="1219429"/>
            <a:ext cx="822425" cy="431346"/>
          </a:xfrm>
          <a:prstGeom prst="rect">
            <a:avLst/>
          </a:prstGeom>
          <a:noFill/>
          <a:ln>
            <a:solidFill>
              <a:srgbClr val="00AD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Picture 13">
            <a:extLst>
              <a:ext uri="{FF2B5EF4-FFF2-40B4-BE49-F238E27FC236}">
                <a16:creationId xmlns:a16="http://schemas.microsoft.com/office/drawing/2014/main" id="{27929695-3DE4-DD42-8C00-363A97A73DFE}"/>
              </a:ext>
            </a:extLst>
          </p:cNvPr>
          <p:cNvPicPr>
            <a:picLocks noChangeAspect="1"/>
          </p:cNvPicPr>
          <p:nvPr/>
        </p:nvPicPr>
        <p:blipFill rotWithShape="1">
          <a:blip r:embed="rId5">
            <a:extLst>
              <a:ext uri="{28A0092B-C50C-407E-A947-70E740481C1C}">
                <a14:useLocalDpi xmlns:a14="http://schemas.microsoft.com/office/drawing/2010/main" val="0"/>
              </a:ext>
            </a:extLst>
          </a:blip>
          <a:srcRect r="73651" b="84814"/>
          <a:stretch/>
        </p:blipFill>
        <p:spPr>
          <a:xfrm>
            <a:off x="6272977" y="1754356"/>
            <a:ext cx="2126706" cy="1225699"/>
          </a:xfrm>
          <a:prstGeom prst="rect">
            <a:avLst/>
          </a:prstGeom>
        </p:spPr>
      </p:pic>
      <p:pic>
        <p:nvPicPr>
          <p:cNvPr id="15" name="Picture 14">
            <a:extLst>
              <a:ext uri="{FF2B5EF4-FFF2-40B4-BE49-F238E27FC236}">
                <a16:creationId xmlns:a16="http://schemas.microsoft.com/office/drawing/2014/main" id="{B986B210-B390-D849-8879-5D459CFF9CE1}"/>
              </a:ext>
            </a:extLst>
          </p:cNvPr>
          <p:cNvPicPr>
            <a:picLocks noChangeAspect="1"/>
          </p:cNvPicPr>
          <p:nvPr/>
        </p:nvPicPr>
        <p:blipFill rotWithShape="1">
          <a:blip r:embed="rId4">
            <a:extLst>
              <a:ext uri="{28A0092B-C50C-407E-A947-70E740481C1C}">
                <a14:useLocalDpi xmlns:a14="http://schemas.microsoft.com/office/drawing/2010/main" val="0"/>
              </a:ext>
            </a:extLst>
          </a:blip>
          <a:srcRect r="73427" b="84685"/>
          <a:stretch/>
        </p:blipFill>
        <p:spPr>
          <a:xfrm>
            <a:off x="4014475" y="1754356"/>
            <a:ext cx="2126706" cy="1225699"/>
          </a:xfrm>
          <a:prstGeom prst="rect">
            <a:avLst/>
          </a:prstGeom>
        </p:spPr>
      </p:pic>
      <p:sp>
        <p:nvSpPr>
          <p:cNvPr id="18" name="Rectangle 17">
            <a:extLst>
              <a:ext uri="{FF2B5EF4-FFF2-40B4-BE49-F238E27FC236}">
                <a16:creationId xmlns:a16="http://schemas.microsoft.com/office/drawing/2014/main" id="{92F024D1-ABA3-8A43-AE7B-1DED194E3648}"/>
              </a:ext>
            </a:extLst>
          </p:cNvPr>
          <p:cNvSpPr/>
          <p:nvPr/>
        </p:nvSpPr>
        <p:spPr>
          <a:xfrm>
            <a:off x="4014475" y="1745568"/>
            <a:ext cx="4385208" cy="1270431"/>
          </a:xfrm>
          <a:prstGeom prst="rect">
            <a:avLst/>
          </a:prstGeom>
          <a:noFill/>
          <a:ln w="28575">
            <a:solidFill>
              <a:srgbClr val="00AD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a:extLst>
              <a:ext uri="{FF2B5EF4-FFF2-40B4-BE49-F238E27FC236}">
                <a16:creationId xmlns:a16="http://schemas.microsoft.com/office/drawing/2014/main" id="{1F6740BA-C946-1745-B614-617654EE6F1F}"/>
              </a:ext>
            </a:extLst>
          </p:cNvPr>
          <p:cNvSpPr txBox="1"/>
          <p:nvPr/>
        </p:nvSpPr>
        <p:spPr bwMode="auto">
          <a:xfrm>
            <a:off x="4014475" y="1540278"/>
            <a:ext cx="286456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1100" dirty="0">
                <a:solidFill>
                  <a:srgbClr val="00ADC6"/>
                </a:solidFill>
                <a:latin typeface="+mj-lt"/>
                <a:cs typeface="Arial" pitchFamily="34" charset="0"/>
              </a:rPr>
              <a:t>Zoom sur les coefficients et les Splines associées</a:t>
            </a:r>
          </a:p>
        </p:txBody>
      </p:sp>
      <p:cxnSp>
        <p:nvCxnSpPr>
          <p:cNvPr id="19" name="Straight Arrow Connector 18">
            <a:extLst>
              <a:ext uri="{FF2B5EF4-FFF2-40B4-BE49-F238E27FC236}">
                <a16:creationId xmlns:a16="http://schemas.microsoft.com/office/drawing/2014/main" id="{B8C73229-182B-DD46-83ED-94B0CC6766C2}"/>
              </a:ext>
            </a:extLst>
          </p:cNvPr>
          <p:cNvCxnSpPr>
            <a:stCxn id="9" idx="3"/>
            <a:endCxn id="15" idx="1"/>
          </p:cNvCxnSpPr>
          <p:nvPr/>
        </p:nvCxnSpPr>
        <p:spPr>
          <a:xfrm>
            <a:off x="1205713" y="1435102"/>
            <a:ext cx="2808762" cy="932104"/>
          </a:xfrm>
          <a:prstGeom prst="straightConnector1">
            <a:avLst/>
          </a:prstGeom>
          <a:ln w="38100">
            <a:solidFill>
              <a:srgbClr val="00ADC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516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Sensibilité des coefficients </a:t>
            </a:r>
          </a:p>
        </p:txBody>
      </p:sp>
      <p:sp>
        <p:nvSpPr>
          <p:cNvPr id="11" name="Rectangle 10">
            <a:extLst>
              <a:ext uri="{FF2B5EF4-FFF2-40B4-BE49-F238E27FC236}">
                <a16:creationId xmlns:a16="http://schemas.microsoft.com/office/drawing/2014/main" id="{21963915-0D30-0D40-B893-23F75A81D250}"/>
              </a:ext>
            </a:extLst>
          </p:cNvPr>
          <p:cNvSpPr/>
          <p:nvPr/>
        </p:nvSpPr>
        <p:spPr>
          <a:xfrm>
            <a:off x="7525591" y="576011"/>
            <a:ext cx="1384409" cy="954107"/>
          </a:xfrm>
          <a:prstGeom prst="rect">
            <a:avLst/>
          </a:prstGeom>
          <a:ln w="19050">
            <a:solidFill>
              <a:srgbClr val="668980"/>
            </a:solidFill>
          </a:ln>
        </p:spPr>
        <p:txBody>
          <a:bodyPr wrap="square">
            <a:spAutoFit/>
          </a:bodyPr>
          <a:lstStyle/>
          <a:p>
            <a:pPr>
              <a:buClr>
                <a:srgbClr val="00ADC6"/>
              </a:buClr>
              <a:buSzPct val="144000"/>
            </a:pPr>
            <a:r>
              <a:rPr lang="fr-FR" sz="1400" dirty="0">
                <a:latin typeface="+mn-lt"/>
                <a:ea typeface="Cambria Math" panose="02040503050406030204" pitchFamily="18" charset="0"/>
              </a:rPr>
              <a:t>Test sur :</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Chili</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Année 2007</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Genre 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3D62BB-5E6F-7340-96DD-133C53919A8B}"/>
                  </a:ext>
                </a:extLst>
              </p:cNvPr>
              <p:cNvSpPr txBox="1"/>
              <p:nvPr/>
            </p:nvSpPr>
            <p:spPr bwMode="auto">
              <a:xfrm>
                <a:off x="234000" y="597152"/>
                <a:ext cx="5865949" cy="4924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rtlCol="0" anchor="b">
                <a:spAutoFit/>
              </a:bodyPr>
              <a:lstStyle/>
              <a:p>
                <a:pPr marL="342900" indent="-342900" eaLnBrk="1" hangingPunct="1">
                  <a:buFont typeface="+mj-lt"/>
                  <a:buAutoNum type="arabicPeriod" startAt="3"/>
                </a:pPr>
                <a:r>
                  <a:rPr lang="fr-FR" sz="1600" b="1" dirty="0">
                    <a:solidFill>
                      <a:srgbClr val="668980"/>
                    </a:solidFill>
                    <a:latin typeface="+mj-lt"/>
                    <a:cs typeface="Arial" pitchFamily="34" charset="0"/>
                  </a:rPr>
                  <a:t>Modifications du coefficient 1 (composante 1)</a:t>
                </a:r>
                <a:endParaRPr lang="fr-FR" b="1" dirty="0">
                  <a:solidFill>
                    <a:srgbClr val="668980"/>
                  </a:solidFill>
                  <a:latin typeface="+mj-lt"/>
                  <a:cs typeface="Arial" pitchFamily="34" charset="0"/>
                </a:endParaRPr>
              </a:p>
              <a:p>
                <a:pPr lvl="1" indent="0" eaLnBrk="1" hangingPunct="1"/>
                <a14:m>
                  <m:oMathPara xmlns:m="http://schemas.openxmlformats.org/officeDocument/2006/math">
                    <m:oMathParaPr>
                      <m:jc m:val="centerGroup"/>
                    </m:oMathParaPr>
                    <m:oMath xmlns:m="http://schemas.openxmlformats.org/officeDocument/2006/math">
                      <m:sSub>
                        <m:sSubPr>
                          <m:ctrlPr>
                            <a:rPr lang="fr-FR" b="0" i="1" smtClean="0">
                              <a:solidFill>
                                <a:srgbClr val="404040"/>
                              </a:solidFill>
                              <a:latin typeface="Cambria Math" panose="02040503050406030204" pitchFamily="18" charset="0"/>
                              <a:cs typeface="Arial" pitchFamily="34" charset="0"/>
                            </a:rPr>
                          </m:ctrlPr>
                        </m:sSubPr>
                        <m:e>
                          <m:r>
                            <m:rPr>
                              <m:sty m:val="p"/>
                            </m:rPr>
                            <a:rPr lang="el-GR" b="0" i="1" smtClean="0">
                              <a:solidFill>
                                <a:srgbClr val="404040"/>
                              </a:solidFill>
                              <a:latin typeface="Cambria Math" panose="02040503050406030204" pitchFamily="18" charset="0"/>
                              <a:ea typeface="Cambria Math" panose="02040503050406030204" pitchFamily="18" charset="0"/>
                              <a:cs typeface="Arial" pitchFamily="34" charset="0"/>
                            </a:rPr>
                            <m:t>α</m:t>
                          </m:r>
                        </m:e>
                        <m:sub>
                          <m:r>
                            <a:rPr lang="fr-FR" b="0" i="1" smtClean="0">
                              <a:solidFill>
                                <a:srgbClr val="404040"/>
                              </a:solidFill>
                              <a:latin typeface="Cambria Math" panose="02040503050406030204" pitchFamily="18" charset="0"/>
                              <a:cs typeface="Arial" pitchFamily="34" charset="0"/>
                            </a:rPr>
                            <m:t>1</m:t>
                          </m:r>
                        </m:sub>
                      </m:sSub>
                      <m:r>
                        <a:rPr lang="fr-FR" b="0" i="1" smtClean="0">
                          <a:solidFill>
                            <a:srgbClr val="404040"/>
                          </a:solidFill>
                          <a:latin typeface="Cambria Math" panose="02040503050406030204" pitchFamily="18" charset="0"/>
                          <a:cs typeface="Arial" pitchFamily="34" charset="0"/>
                        </a:rPr>
                        <m:t>=0</m:t>
                      </m:r>
                    </m:oMath>
                  </m:oMathPara>
                </a14:m>
                <a:endParaRPr lang="fr-FR" dirty="0">
                  <a:solidFill>
                    <a:srgbClr val="404040"/>
                  </a:solidFill>
                  <a:latin typeface="+mj-lt"/>
                  <a:cs typeface="Arial" pitchFamily="34" charset="0"/>
                </a:endParaRPr>
              </a:p>
            </p:txBody>
          </p:sp>
        </mc:Choice>
        <mc:Fallback xmlns="">
          <p:sp>
            <p:nvSpPr>
              <p:cNvPr id="7" name="TextBox 6">
                <a:extLst>
                  <a:ext uri="{FF2B5EF4-FFF2-40B4-BE49-F238E27FC236}">
                    <a16:creationId xmlns:a16="http://schemas.microsoft.com/office/drawing/2014/main" id="{7B3D62BB-5E6F-7340-96DD-133C53919A8B}"/>
                  </a:ext>
                </a:extLst>
              </p:cNvPr>
              <p:cNvSpPr txBox="1">
                <a:spLocks noRot="1" noChangeAspect="1" noMove="1" noResize="1" noEditPoints="1" noAdjustHandles="1" noChangeArrowheads="1" noChangeShapeType="1" noTextEdit="1"/>
              </p:cNvSpPr>
              <p:nvPr/>
            </p:nvSpPr>
            <p:spPr bwMode="auto">
              <a:xfrm>
                <a:off x="234000" y="597152"/>
                <a:ext cx="5865949" cy="492443"/>
              </a:xfrm>
              <a:prstGeom prst="rect">
                <a:avLst/>
              </a:prstGeom>
              <a:blipFill>
                <a:blip r:embed="rId3"/>
                <a:stretch>
                  <a:fillRect l="-1944" t="-12500" b="-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pic>
        <p:nvPicPr>
          <p:cNvPr id="13" name="Picture 12">
            <a:extLst>
              <a:ext uri="{FF2B5EF4-FFF2-40B4-BE49-F238E27FC236}">
                <a16:creationId xmlns:a16="http://schemas.microsoft.com/office/drawing/2014/main" id="{C96DA3C4-6968-364A-93FB-3A9564C75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000" y="1127947"/>
            <a:ext cx="3648679" cy="3648679"/>
          </a:xfrm>
          <a:prstGeom prst="rect">
            <a:avLst/>
          </a:prstGeom>
        </p:spPr>
      </p:pic>
      <p:sp>
        <p:nvSpPr>
          <p:cNvPr id="9" name="Rectangle 8">
            <a:extLst>
              <a:ext uri="{FF2B5EF4-FFF2-40B4-BE49-F238E27FC236}">
                <a16:creationId xmlns:a16="http://schemas.microsoft.com/office/drawing/2014/main" id="{93F8F234-9582-F740-A1D0-7FE641C8A19A}"/>
              </a:ext>
            </a:extLst>
          </p:cNvPr>
          <p:cNvSpPr/>
          <p:nvPr/>
        </p:nvSpPr>
        <p:spPr>
          <a:xfrm>
            <a:off x="383288" y="1219429"/>
            <a:ext cx="399137" cy="431346"/>
          </a:xfrm>
          <a:prstGeom prst="rect">
            <a:avLst/>
          </a:prstGeom>
          <a:noFill/>
          <a:ln>
            <a:solidFill>
              <a:srgbClr val="00AD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6" name="Table 15">
            <a:extLst>
              <a:ext uri="{FF2B5EF4-FFF2-40B4-BE49-F238E27FC236}">
                <a16:creationId xmlns:a16="http://schemas.microsoft.com/office/drawing/2014/main" id="{2D5A9B37-A8B0-7842-B348-3C8C632559A0}"/>
              </a:ext>
            </a:extLst>
          </p:cNvPr>
          <p:cNvGraphicFramePr>
            <a:graphicFrameLocks noGrp="1"/>
          </p:cNvGraphicFramePr>
          <p:nvPr>
            <p:extLst>
              <p:ext uri="{D42A27DB-BD31-4B8C-83A1-F6EECF244321}">
                <p14:modId xmlns:p14="http://schemas.microsoft.com/office/powerpoint/2010/main" val="3839264870"/>
              </p:ext>
            </p:extLst>
          </p:nvPr>
        </p:nvGraphicFramePr>
        <p:xfrm>
          <a:off x="4564413" y="1911350"/>
          <a:ext cx="3758716" cy="1320800"/>
        </p:xfrm>
        <a:graphic>
          <a:graphicData uri="http://schemas.openxmlformats.org/drawingml/2006/table">
            <a:tbl>
              <a:tblPr firstRow="1" bandRow="1">
                <a:tableStyleId>{5C22544A-7EE6-4342-B048-85BDC9FD1C3A}</a:tableStyleId>
              </a:tblPr>
              <a:tblGrid>
                <a:gridCol w="1266369">
                  <a:extLst>
                    <a:ext uri="{9D8B030D-6E8A-4147-A177-3AD203B41FA5}">
                      <a16:colId xmlns:a16="http://schemas.microsoft.com/office/drawing/2014/main" val="1163811667"/>
                    </a:ext>
                  </a:extLst>
                </a:gridCol>
                <a:gridCol w="2492347">
                  <a:extLst>
                    <a:ext uri="{9D8B030D-6E8A-4147-A177-3AD203B41FA5}">
                      <a16:colId xmlns:a16="http://schemas.microsoft.com/office/drawing/2014/main" val="1881822973"/>
                    </a:ext>
                  </a:extLst>
                </a:gridCol>
              </a:tblGrid>
              <a:tr h="370840">
                <a:tc>
                  <a:txBody>
                    <a:bodyPr/>
                    <a:lstStyle/>
                    <a:p>
                      <a:endParaRPr lang="fr-FR" dirty="0"/>
                    </a:p>
                  </a:txBody>
                  <a:tcPr/>
                </a:tc>
                <a:tc>
                  <a:txBody>
                    <a:bodyPr/>
                    <a:lstStyle/>
                    <a:p>
                      <a:pPr algn="ctr"/>
                      <a:r>
                        <a:rPr lang="fr-FR" dirty="0"/>
                        <a:t>Espérance de vie période à la naissance</a:t>
                      </a:r>
                    </a:p>
                  </a:txBody>
                  <a:tcPr anchor="ctr"/>
                </a:tc>
                <a:extLst>
                  <a:ext uri="{0D108BD9-81ED-4DB2-BD59-A6C34878D82A}">
                    <a16:rowId xmlns:a16="http://schemas.microsoft.com/office/drawing/2014/main" val="2028904514"/>
                  </a:ext>
                </a:extLst>
              </a:tr>
              <a:tr h="370840">
                <a:tc>
                  <a:txBody>
                    <a:bodyPr/>
                    <a:lstStyle/>
                    <a:p>
                      <a:r>
                        <a:rPr lang="fr-FR" dirty="0"/>
                        <a:t>Avant</a:t>
                      </a:r>
                    </a:p>
                  </a:txBody>
                  <a:tcPr/>
                </a:tc>
                <a:tc>
                  <a:txBody>
                    <a:bodyPr/>
                    <a:lstStyle/>
                    <a:p>
                      <a:pPr algn="ctr"/>
                      <a:r>
                        <a:rPr lang="fr-FR" dirty="0"/>
                        <a:t>74,03</a:t>
                      </a:r>
                    </a:p>
                  </a:txBody>
                  <a:tcPr/>
                </a:tc>
                <a:extLst>
                  <a:ext uri="{0D108BD9-81ED-4DB2-BD59-A6C34878D82A}">
                    <a16:rowId xmlns:a16="http://schemas.microsoft.com/office/drawing/2014/main" val="3203454365"/>
                  </a:ext>
                </a:extLst>
              </a:tr>
              <a:tr h="370840">
                <a:tc>
                  <a:txBody>
                    <a:bodyPr/>
                    <a:lstStyle/>
                    <a:p>
                      <a:r>
                        <a:rPr lang="fr-FR" dirty="0"/>
                        <a:t>Après</a:t>
                      </a:r>
                    </a:p>
                  </a:txBody>
                  <a:tcPr/>
                </a:tc>
                <a:tc>
                  <a:txBody>
                    <a:bodyPr/>
                    <a:lstStyle/>
                    <a:p>
                      <a:pPr algn="ctr"/>
                      <a:r>
                        <a:rPr lang="fr-FR" dirty="0"/>
                        <a:t>-9</a:t>
                      </a:r>
                    </a:p>
                  </a:txBody>
                  <a:tcPr/>
                </a:tc>
                <a:extLst>
                  <a:ext uri="{0D108BD9-81ED-4DB2-BD59-A6C34878D82A}">
                    <a16:rowId xmlns:a16="http://schemas.microsoft.com/office/drawing/2014/main" val="2873862332"/>
                  </a:ext>
                </a:extLst>
              </a:tr>
            </a:tbl>
          </a:graphicData>
        </a:graphic>
      </p:graphicFrame>
      <p:sp>
        <p:nvSpPr>
          <p:cNvPr id="2" name="TextBox 1">
            <a:extLst>
              <a:ext uri="{FF2B5EF4-FFF2-40B4-BE49-F238E27FC236}">
                <a16:creationId xmlns:a16="http://schemas.microsoft.com/office/drawing/2014/main" id="{9A332D7C-C121-5149-B15F-AB32EC06CD17}"/>
              </a:ext>
            </a:extLst>
          </p:cNvPr>
          <p:cNvSpPr txBox="1"/>
          <p:nvPr/>
        </p:nvSpPr>
        <p:spPr bwMode="auto">
          <a:xfrm>
            <a:off x="4984597" y="3613382"/>
            <a:ext cx="29183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050" dirty="0">
                <a:solidFill>
                  <a:srgbClr val="404040"/>
                </a:solidFill>
                <a:latin typeface="+mj-lt"/>
                <a:cs typeface="Arial" pitchFamily="34" charset="0"/>
              </a:rPr>
              <a:t>Le coefficient 1 agit à tous les âges, la </a:t>
            </a:r>
            <a:r>
              <a:rPr lang="fr-FR" sz="1050" dirty="0" err="1">
                <a:solidFill>
                  <a:srgbClr val="404040"/>
                </a:solidFill>
                <a:latin typeface="+mj-lt"/>
                <a:cs typeface="Arial" pitchFamily="34" charset="0"/>
              </a:rPr>
              <a:t>Spline</a:t>
            </a:r>
            <a:r>
              <a:rPr lang="fr-FR" sz="1050" dirty="0">
                <a:solidFill>
                  <a:srgbClr val="404040"/>
                </a:solidFill>
                <a:latin typeface="+mj-lt"/>
                <a:cs typeface="Arial" pitchFamily="34" charset="0"/>
              </a:rPr>
              <a:t> 1 est constante et égale à 1 à tous les âges. En réduisant le coefficient 1 à 0, les taux ne sont plus compris en 0 et 1.</a:t>
            </a:r>
          </a:p>
        </p:txBody>
      </p:sp>
    </p:spTree>
    <p:extLst>
      <p:ext uri="{BB962C8B-B14F-4D97-AF65-F5344CB8AC3E}">
        <p14:creationId xmlns:p14="http://schemas.microsoft.com/office/powerpoint/2010/main" val="2566696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Sensibilité des coefficients </a:t>
            </a:r>
          </a:p>
        </p:txBody>
      </p:sp>
      <p:sp>
        <p:nvSpPr>
          <p:cNvPr id="11" name="Rectangle 10">
            <a:extLst>
              <a:ext uri="{FF2B5EF4-FFF2-40B4-BE49-F238E27FC236}">
                <a16:creationId xmlns:a16="http://schemas.microsoft.com/office/drawing/2014/main" id="{21963915-0D30-0D40-B893-23F75A81D250}"/>
              </a:ext>
            </a:extLst>
          </p:cNvPr>
          <p:cNvSpPr/>
          <p:nvPr/>
        </p:nvSpPr>
        <p:spPr>
          <a:xfrm>
            <a:off x="7525591" y="576011"/>
            <a:ext cx="1384409" cy="954107"/>
          </a:xfrm>
          <a:prstGeom prst="rect">
            <a:avLst/>
          </a:prstGeom>
          <a:ln w="19050">
            <a:solidFill>
              <a:srgbClr val="668980"/>
            </a:solidFill>
          </a:ln>
        </p:spPr>
        <p:txBody>
          <a:bodyPr wrap="square">
            <a:spAutoFit/>
          </a:bodyPr>
          <a:lstStyle/>
          <a:p>
            <a:pPr>
              <a:buClr>
                <a:srgbClr val="00ADC6"/>
              </a:buClr>
              <a:buSzPct val="144000"/>
            </a:pPr>
            <a:r>
              <a:rPr lang="fr-FR" sz="1400" dirty="0">
                <a:latin typeface="+mn-lt"/>
                <a:ea typeface="Cambria Math" panose="02040503050406030204" pitchFamily="18" charset="0"/>
              </a:rPr>
              <a:t>Test sur :</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Chili</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Année 2007</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Genre 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3D62BB-5E6F-7340-96DD-133C53919A8B}"/>
                  </a:ext>
                </a:extLst>
              </p:cNvPr>
              <p:cNvSpPr txBox="1"/>
              <p:nvPr/>
            </p:nvSpPr>
            <p:spPr bwMode="auto">
              <a:xfrm>
                <a:off x="234000" y="597152"/>
                <a:ext cx="5865949" cy="4924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rtlCol="0" anchor="b">
                <a:spAutoFit/>
              </a:bodyPr>
              <a:lstStyle/>
              <a:p>
                <a:pPr marL="342900" indent="-342900" eaLnBrk="1" hangingPunct="1">
                  <a:buFont typeface="+mj-lt"/>
                  <a:buAutoNum type="arabicPeriod" startAt="4"/>
                </a:pPr>
                <a:r>
                  <a:rPr lang="fr-FR" sz="1600" b="1" dirty="0">
                    <a:solidFill>
                      <a:srgbClr val="668980"/>
                    </a:solidFill>
                    <a:latin typeface="+mj-lt"/>
                    <a:cs typeface="Arial" pitchFamily="34" charset="0"/>
                  </a:rPr>
                  <a:t>Modifications du coefficient 2 (composante 1)</a:t>
                </a:r>
                <a:endParaRPr lang="fr-FR" b="1" dirty="0">
                  <a:solidFill>
                    <a:srgbClr val="668980"/>
                  </a:solidFill>
                  <a:latin typeface="+mj-lt"/>
                  <a:cs typeface="Arial" pitchFamily="34" charset="0"/>
                </a:endParaRPr>
              </a:p>
              <a:p>
                <a:pPr lvl="1" indent="0" eaLnBrk="1" hangingPunct="1"/>
                <a14:m>
                  <m:oMathPara xmlns:m="http://schemas.openxmlformats.org/officeDocument/2006/math">
                    <m:oMathParaPr>
                      <m:jc m:val="centerGroup"/>
                    </m:oMathParaPr>
                    <m:oMath xmlns:m="http://schemas.openxmlformats.org/officeDocument/2006/math">
                      <m:sSub>
                        <m:sSubPr>
                          <m:ctrlPr>
                            <a:rPr lang="fr-FR" b="0" i="1" smtClean="0">
                              <a:solidFill>
                                <a:srgbClr val="404040"/>
                              </a:solidFill>
                              <a:latin typeface="Cambria Math" panose="02040503050406030204" pitchFamily="18" charset="0"/>
                              <a:cs typeface="Arial" pitchFamily="34" charset="0"/>
                            </a:rPr>
                          </m:ctrlPr>
                        </m:sSubPr>
                        <m:e>
                          <m:r>
                            <m:rPr>
                              <m:sty m:val="p"/>
                            </m:rPr>
                            <a:rPr lang="el-GR" b="0" i="1" smtClean="0">
                              <a:solidFill>
                                <a:srgbClr val="404040"/>
                              </a:solidFill>
                              <a:latin typeface="Cambria Math" panose="02040503050406030204" pitchFamily="18" charset="0"/>
                              <a:ea typeface="Cambria Math" panose="02040503050406030204" pitchFamily="18" charset="0"/>
                              <a:cs typeface="Arial" pitchFamily="34" charset="0"/>
                            </a:rPr>
                            <m:t>α</m:t>
                          </m:r>
                        </m:e>
                        <m:sub>
                          <m:r>
                            <a:rPr lang="fr-FR" b="0" i="1" smtClean="0">
                              <a:solidFill>
                                <a:srgbClr val="404040"/>
                              </a:solidFill>
                              <a:latin typeface="Cambria Math" panose="02040503050406030204" pitchFamily="18" charset="0"/>
                              <a:cs typeface="Arial" pitchFamily="34" charset="0"/>
                            </a:rPr>
                            <m:t>2</m:t>
                          </m:r>
                        </m:sub>
                      </m:sSub>
                      <m:r>
                        <a:rPr lang="fr-FR" b="0" i="1" smtClean="0">
                          <a:solidFill>
                            <a:srgbClr val="404040"/>
                          </a:solidFill>
                          <a:latin typeface="Cambria Math" panose="02040503050406030204" pitchFamily="18" charset="0"/>
                          <a:cs typeface="Arial" pitchFamily="34" charset="0"/>
                        </a:rPr>
                        <m:t>=0</m:t>
                      </m:r>
                    </m:oMath>
                  </m:oMathPara>
                </a14:m>
                <a:endParaRPr lang="fr-FR" dirty="0">
                  <a:solidFill>
                    <a:srgbClr val="404040"/>
                  </a:solidFill>
                  <a:latin typeface="+mj-lt"/>
                  <a:cs typeface="Arial" pitchFamily="34" charset="0"/>
                </a:endParaRPr>
              </a:p>
            </p:txBody>
          </p:sp>
        </mc:Choice>
        <mc:Fallback xmlns="">
          <p:sp>
            <p:nvSpPr>
              <p:cNvPr id="7" name="TextBox 6">
                <a:extLst>
                  <a:ext uri="{FF2B5EF4-FFF2-40B4-BE49-F238E27FC236}">
                    <a16:creationId xmlns:a16="http://schemas.microsoft.com/office/drawing/2014/main" id="{7B3D62BB-5E6F-7340-96DD-133C53919A8B}"/>
                  </a:ext>
                </a:extLst>
              </p:cNvPr>
              <p:cNvSpPr txBox="1">
                <a:spLocks noRot="1" noChangeAspect="1" noMove="1" noResize="1" noEditPoints="1" noAdjustHandles="1" noChangeArrowheads="1" noChangeShapeType="1" noTextEdit="1"/>
              </p:cNvSpPr>
              <p:nvPr/>
            </p:nvSpPr>
            <p:spPr bwMode="auto">
              <a:xfrm>
                <a:off x="234000" y="597152"/>
                <a:ext cx="5865949" cy="492443"/>
              </a:xfrm>
              <a:prstGeom prst="rect">
                <a:avLst/>
              </a:prstGeom>
              <a:blipFill>
                <a:blip r:embed="rId3"/>
                <a:stretch>
                  <a:fillRect l="-1944" t="-12500" b="-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pic>
        <p:nvPicPr>
          <p:cNvPr id="13" name="Picture 12">
            <a:extLst>
              <a:ext uri="{FF2B5EF4-FFF2-40B4-BE49-F238E27FC236}">
                <a16:creationId xmlns:a16="http://schemas.microsoft.com/office/drawing/2014/main" id="{C96DA3C4-6968-364A-93FB-3A9564C75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000" y="1127947"/>
            <a:ext cx="3648679" cy="3648679"/>
          </a:xfrm>
          <a:prstGeom prst="rect">
            <a:avLst/>
          </a:prstGeom>
        </p:spPr>
      </p:pic>
      <p:sp>
        <p:nvSpPr>
          <p:cNvPr id="9" name="Rectangle 8">
            <a:extLst>
              <a:ext uri="{FF2B5EF4-FFF2-40B4-BE49-F238E27FC236}">
                <a16:creationId xmlns:a16="http://schemas.microsoft.com/office/drawing/2014/main" id="{93F8F234-9582-F740-A1D0-7FE641C8A19A}"/>
              </a:ext>
            </a:extLst>
          </p:cNvPr>
          <p:cNvSpPr/>
          <p:nvPr/>
        </p:nvSpPr>
        <p:spPr>
          <a:xfrm>
            <a:off x="782425" y="1219429"/>
            <a:ext cx="423288" cy="431346"/>
          </a:xfrm>
          <a:prstGeom prst="rect">
            <a:avLst/>
          </a:prstGeom>
          <a:noFill/>
          <a:ln>
            <a:solidFill>
              <a:srgbClr val="00AD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6" name="Table 15">
            <a:extLst>
              <a:ext uri="{FF2B5EF4-FFF2-40B4-BE49-F238E27FC236}">
                <a16:creationId xmlns:a16="http://schemas.microsoft.com/office/drawing/2014/main" id="{2D5A9B37-A8B0-7842-B348-3C8C632559A0}"/>
              </a:ext>
            </a:extLst>
          </p:cNvPr>
          <p:cNvGraphicFramePr>
            <a:graphicFrameLocks noGrp="1"/>
          </p:cNvGraphicFramePr>
          <p:nvPr>
            <p:extLst>
              <p:ext uri="{D42A27DB-BD31-4B8C-83A1-F6EECF244321}">
                <p14:modId xmlns:p14="http://schemas.microsoft.com/office/powerpoint/2010/main" val="132009177"/>
              </p:ext>
            </p:extLst>
          </p:nvPr>
        </p:nvGraphicFramePr>
        <p:xfrm>
          <a:off x="4564413" y="1911350"/>
          <a:ext cx="3758716" cy="1320800"/>
        </p:xfrm>
        <a:graphic>
          <a:graphicData uri="http://schemas.openxmlformats.org/drawingml/2006/table">
            <a:tbl>
              <a:tblPr firstRow="1" bandRow="1">
                <a:tableStyleId>{5C22544A-7EE6-4342-B048-85BDC9FD1C3A}</a:tableStyleId>
              </a:tblPr>
              <a:tblGrid>
                <a:gridCol w="1266369">
                  <a:extLst>
                    <a:ext uri="{9D8B030D-6E8A-4147-A177-3AD203B41FA5}">
                      <a16:colId xmlns:a16="http://schemas.microsoft.com/office/drawing/2014/main" val="1163811667"/>
                    </a:ext>
                  </a:extLst>
                </a:gridCol>
                <a:gridCol w="2492347">
                  <a:extLst>
                    <a:ext uri="{9D8B030D-6E8A-4147-A177-3AD203B41FA5}">
                      <a16:colId xmlns:a16="http://schemas.microsoft.com/office/drawing/2014/main" val="1881822973"/>
                    </a:ext>
                  </a:extLst>
                </a:gridCol>
              </a:tblGrid>
              <a:tr h="370840">
                <a:tc>
                  <a:txBody>
                    <a:bodyPr/>
                    <a:lstStyle/>
                    <a:p>
                      <a:endParaRPr lang="fr-FR" dirty="0"/>
                    </a:p>
                  </a:txBody>
                  <a:tcPr/>
                </a:tc>
                <a:tc>
                  <a:txBody>
                    <a:bodyPr/>
                    <a:lstStyle/>
                    <a:p>
                      <a:pPr algn="ctr"/>
                      <a:r>
                        <a:rPr lang="fr-FR" dirty="0"/>
                        <a:t>Espérance de vie période à la naissance</a:t>
                      </a:r>
                    </a:p>
                  </a:txBody>
                  <a:tcPr anchor="ctr"/>
                </a:tc>
                <a:extLst>
                  <a:ext uri="{0D108BD9-81ED-4DB2-BD59-A6C34878D82A}">
                    <a16:rowId xmlns:a16="http://schemas.microsoft.com/office/drawing/2014/main" val="2028904514"/>
                  </a:ext>
                </a:extLst>
              </a:tr>
              <a:tr h="370840">
                <a:tc>
                  <a:txBody>
                    <a:bodyPr/>
                    <a:lstStyle/>
                    <a:p>
                      <a:r>
                        <a:rPr lang="fr-FR" dirty="0"/>
                        <a:t>Avant</a:t>
                      </a:r>
                    </a:p>
                  </a:txBody>
                  <a:tcPr/>
                </a:tc>
                <a:tc>
                  <a:txBody>
                    <a:bodyPr/>
                    <a:lstStyle/>
                    <a:p>
                      <a:pPr algn="ctr"/>
                      <a:r>
                        <a:rPr lang="fr-FR" dirty="0"/>
                        <a:t>74,03</a:t>
                      </a:r>
                    </a:p>
                  </a:txBody>
                  <a:tcPr/>
                </a:tc>
                <a:extLst>
                  <a:ext uri="{0D108BD9-81ED-4DB2-BD59-A6C34878D82A}">
                    <a16:rowId xmlns:a16="http://schemas.microsoft.com/office/drawing/2014/main" val="3203454365"/>
                  </a:ext>
                </a:extLst>
              </a:tr>
              <a:tr h="370840">
                <a:tc>
                  <a:txBody>
                    <a:bodyPr/>
                    <a:lstStyle/>
                    <a:p>
                      <a:r>
                        <a:rPr lang="fr-FR" dirty="0"/>
                        <a:t>Après</a:t>
                      </a:r>
                    </a:p>
                  </a:txBody>
                  <a:tcPr/>
                </a:tc>
                <a:tc>
                  <a:txBody>
                    <a:bodyPr/>
                    <a:lstStyle/>
                    <a:p>
                      <a:pPr algn="ctr"/>
                      <a:r>
                        <a:rPr lang="fr-FR" dirty="0"/>
                        <a:t>74,8</a:t>
                      </a:r>
                    </a:p>
                  </a:txBody>
                  <a:tcPr/>
                </a:tc>
                <a:extLst>
                  <a:ext uri="{0D108BD9-81ED-4DB2-BD59-A6C34878D82A}">
                    <a16:rowId xmlns:a16="http://schemas.microsoft.com/office/drawing/2014/main" val="2873862332"/>
                  </a:ext>
                </a:extLst>
              </a:tr>
            </a:tbl>
          </a:graphicData>
        </a:graphic>
      </p:graphicFrame>
    </p:spTree>
    <p:extLst>
      <p:ext uri="{BB962C8B-B14F-4D97-AF65-F5344CB8AC3E}">
        <p14:creationId xmlns:p14="http://schemas.microsoft.com/office/powerpoint/2010/main" val="2997996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40BEE5D-A49A-B84B-9169-84524562074F}"/>
              </a:ext>
            </a:extLst>
          </p:cNvPr>
          <p:cNvPicPr>
            <a:picLocks noChangeAspect="1"/>
          </p:cNvPicPr>
          <p:nvPr/>
        </p:nvPicPr>
        <p:blipFill rotWithShape="1">
          <a:blip r:embed="rId3"/>
          <a:srcRect t="11945"/>
          <a:stretch/>
        </p:blipFill>
        <p:spPr>
          <a:xfrm>
            <a:off x="5780768" y="3347939"/>
            <a:ext cx="2862979" cy="1607234"/>
          </a:xfrm>
          <a:prstGeom prst="rect">
            <a:avLst/>
          </a:prstGeom>
        </p:spPr>
      </p:pic>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Sensibilité des coefficients </a:t>
            </a:r>
          </a:p>
        </p:txBody>
      </p:sp>
      <p:sp>
        <p:nvSpPr>
          <p:cNvPr id="11" name="Rectangle 10">
            <a:extLst>
              <a:ext uri="{FF2B5EF4-FFF2-40B4-BE49-F238E27FC236}">
                <a16:creationId xmlns:a16="http://schemas.microsoft.com/office/drawing/2014/main" id="{21963915-0D30-0D40-B893-23F75A81D250}"/>
              </a:ext>
            </a:extLst>
          </p:cNvPr>
          <p:cNvSpPr/>
          <p:nvPr/>
        </p:nvSpPr>
        <p:spPr>
          <a:xfrm>
            <a:off x="7525591" y="576011"/>
            <a:ext cx="1384409" cy="954107"/>
          </a:xfrm>
          <a:prstGeom prst="rect">
            <a:avLst/>
          </a:prstGeom>
          <a:ln w="19050">
            <a:solidFill>
              <a:srgbClr val="668980"/>
            </a:solidFill>
          </a:ln>
        </p:spPr>
        <p:txBody>
          <a:bodyPr wrap="square">
            <a:spAutoFit/>
          </a:bodyPr>
          <a:lstStyle/>
          <a:p>
            <a:pPr>
              <a:buClr>
                <a:srgbClr val="00ADC6"/>
              </a:buClr>
              <a:buSzPct val="144000"/>
            </a:pPr>
            <a:r>
              <a:rPr lang="fr-FR" sz="1400" dirty="0">
                <a:latin typeface="+mn-lt"/>
                <a:ea typeface="Cambria Math" panose="02040503050406030204" pitchFamily="18" charset="0"/>
              </a:rPr>
              <a:t>Test sur :</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Chili</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Année 2007</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Genre 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3D62BB-5E6F-7340-96DD-133C53919A8B}"/>
                  </a:ext>
                </a:extLst>
              </p:cNvPr>
              <p:cNvSpPr txBox="1"/>
              <p:nvPr/>
            </p:nvSpPr>
            <p:spPr bwMode="auto">
              <a:xfrm>
                <a:off x="234000" y="597152"/>
                <a:ext cx="5865949" cy="4924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rtlCol="0" anchor="b">
                <a:spAutoFit/>
              </a:bodyPr>
              <a:lstStyle/>
              <a:p>
                <a:pPr marL="342900" indent="-342900" eaLnBrk="1" hangingPunct="1">
                  <a:buFont typeface="+mj-lt"/>
                  <a:buAutoNum type="arabicPeriod" startAt="4"/>
                </a:pPr>
                <a:r>
                  <a:rPr lang="fr-FR" sz="1600" b="1" dirty="0">
                    <a:solidFill>
                      <a:srgbClr val="668980"/>
                    </a:solidFill>
                    <a:latin typeface="+mj-lt"/>
                    <a:cs typeface="Arial" pitchFamily="34" charset="0"/>
                  </a:rPr>
                  <a:t>Modifications du coefficient 2 (composante 1)</a:t>
                </a:r>
                <a:endParaRPr lang="fr-FR" b="1" dirty="0">
                  <a:solidFill>
                    <a:srgbClr val="668980"/>
                  </a:solidFill>
                  <a:latin typeface="+mj-lt"/>
                  <a:cs typeface="Arial" pitchFamily="34" charset="0"/>
                </a:endParaRPr>
              </a:p>
              <a:p>
                <a:pPr lvl="1" indent="0" eaLnBrk="1" hangingPunct="1"/>
                <a14:m>
                  <m:oMathPara xmlns:m="http://schemas.openxmlformats.org/officeDocument/2006/math">
                    <m:oMathParaPr>
                      <m:jc m:val="centerGroup"/>
                    </m:oMathParaPr>
                    <m:oMath xmlns:m="http://schemas.openxmlformats.org/officeDocument/2006/math">
                      <m:sSub>
                        <m:sSubPr>
                          <m:ctrlPr>
                            <a:rPr lang="fr-FR" b="0" i="1" smtClean="0">
                              <a:solidFill>
                                <a:srgbClr val="404040"/>
                              </a:solidFill>
                              <a:latin typeface="Cambria Math" panose="02040503050406030204" pitchFamily="18" charset="0"/>
                              <a:cs typeface="Arial" pitchFamily="34" charset="0"/>
                            </a:rPr>
                          </m:ctrlPr>
                        </m:sSubPr>
                        <m:e>
                          <m:r>
                            <m:rPr>
                              <m:sty m:val="p"/>
                            </m:rPr>
                            <a:rPr lang="el-GR" b="0" i="1" smtClean="0">
                              <a:solidFill>
                                <a:srgbClr val="404040"/>
                              </a:solidFill>
                              <a:latin typeface="Cambria Math" panose="02040503050406030204" pitchFamily="18" charset="0"/>
                              <a:ea typeface="Cambria Math" panose="02040503050406030204" pitchFamily="18" charset="0"/>
                              <a:cs typeface="Arial" pitchFamily="34" charset="0"/>
                            </a:rPr>
                            <m:t>α</m:t>
                          </m:r>
                        </m:e>
                        <m:sub>
                          <m:r>
                            <a:rPr lang="fr-FR" b="0" i="1" smtClean="0">
                              <a:solidFill>
                                <a:srgbClr val="404040"/>
                              </a:solidFill>
                              <a:latin typeface="Cambria Math" panose="02040503050406030204" pitchFamily="18" charset="0"/>
                              <a:cs typeface="Arial" pitchFamily="34" charset="0"/>
                            </a:rPr>
                            <m:t>2</m:t>
                          </m:r>
                        </m:sub>
                      </m:sSub>
                      <m:r>
                        <a:rPr lang="fr-FR" b="0" i="1" smtClean="0">
                          <a:solidFill>
                            <a:srgbClr val="404040"/>
                          </a:solidFill>
                          <a:latin typeface="Cambria Math" panose="02040503050406030204" pitchFamily="18" charset="0"/>
                          <a:cs typeface="Arial" pitchFamily="34" charset="0"/>
                        </a:rPr>
                        <m:t>=0</m:t>
                      </m:r>
                    </m:oMath>
                  </m:oMathPara>
                </a14:m>
                <a:endParaRPr lang="fr-FR" dirty="0">
                  <a:solidFill>
                    <a:srgbClr val="404040"/>
                  </a:solidFill>
                  <a:latin typeface="+mj-lt"/>
                  <a:cs typeface="Arial" pitchFamily="34" charset="0"/>
                </a:endParaRPr>
              </a:p>
            </p:txBody>
          </p:sp>
        </mc:Choice>
        <mc:Fallback xmlns="">
          <p:sp>
            <p:nvSpPr>
              <p:cNvPr id="7" name="TextBox 6">
                <a:extLst>
                  <a:ext uri="{FF2B5EF4-FFF2-40B4-BE49-F238E27FC236}">
                    <a16:creationId xmlns:a16="http://schemas.microsoft.com/office/drawing/2014/main" id="{7B3D62BB-5E6F-7340-96DD-133C53919A8B}"/>
                  </a:ext>
                </a:extLst>
              </p:cNvPr>
              <p:cNvSpPr txBox="1">
                <a:spLocks noRot="1" noChangeAspect="1" noMove="1" noResize="1" noEditPoints="1" noAdjustHandles="1" noChangeArrowheads="1" noChangeShapeType="1" noTextEdit="1"/>
              </p:cNvSpPr>
              <p:nvPr/>
            </p:nvSpPr>
            <p:spPr bwMode="auto">
              <a:xfrm>
                <a:off x="234000" y="597152"/>
                <a:ext cx="5865949" cy="492443"/>
              </a:xfrm>
              <a:prstGeom prst="rect">
                <a:avLst/>
              </a:prstGeom>
              <a:blipFill>
                <a:blip r:embed="rId4"/>
                <a:stretch>
                  <a:fillRect l="-1944" t="-12500" b="-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pic>
        <p:nvPicPr>
          <p:cNvPr id="13" name="Picture 12">
            <a:extLst>
              <a:ext uri="{FF2B5EF4-FFF2-40B4-BE49-F238E27FC236}">
                <a16:creationId xmlns:a16="http://schemas.microsoft.com/office/drawing/2014/main" id="{C96DA3C4-6968-364A-93FB-3A9564C756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000" y="1127947"/>
            <a:ext cx="3648679" cy="3648679"/>
          </a:xfrm>
          <a:prstGeom prst="rect">
            <a:avLst/>
          </a:prstGeom>
        </p:spPr>
      </p:pic>
      <p:sp>
        <p:nvSpPr>
          <p:cNvPr id="9" name="Rectangle 8">
            <a:extLst>
              <a:ext uri="{FF2B5EF4-FFF2-40B4-BE49-F238E27FC236}">
                <a16:creationId xmlns:a16="http://schemas.microsoft.com/office/drawing/2014/main" id="{93F8F234-9582-F740-A1D0-7FE641C8A19A}"/>
              </a:ext>
            </a:extLst>
          </p:cNvPr>
          <p:cNvSpPr/>
          <p:nvPr/>
        </p:nvSpPr>
        <p:spPr>
          <a:xfrm>
            <a:off x="782425" y="1219429"/>
            <a:ext cx="423288" cy="431346"/>
          </a:xfrm>
          <a:prstGeom prst="rect">
            <a:avLst/>
          </a:prstGeom>
          <a:noFill/>
          <a:ln>
            <a:solidFill>
              <a:srgbClr val="00AD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3CDEA82F-E048-054B-BFB8-C0EDD1C7FAD1}"/>
              </a:ext>
            </a:extLst>
          </p:cNvPr>
          <p:cNvSpPr txBox="1"/>
          <p:nvPr/>
        </p:nvSpPr>
        <p:spPr bwMode="auto">
          <a:xfrm>
            <a:off x="4176896" y="2763462"/>
            <a:ext cx="1309654" cy="80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050" dirty="0">
                <a:solidFill>
                  <a:srgbClr val="404040"/>
                </a:solidFill>
                <a:latin typeface="+mj-lt"/>
                <a:cs typeface="Arial" pitchFamily="34" charset="0"/>
              </a:rPr>
              <a:t>Le coefficient 2 agit seulement sur les âges jeunes, en le rendant nul on supprime la mortalité infantile.</a:t>
            </a:r>
          </a:p>
        </p:txBody>
      </p:sp>
      <p:pic>
        <p:nvPicPr>
          <p:cNvPr id="14" name="Picture 13">
            <a:extLst>
              <a:ext uri="{FF2B5EF4-FFF2-40B4-BE49-F238E27FC236}">
                <a16:creationId xmlns:a16="http://schemas.microsoft.com/office/drawing/2014/main" id="{05E4E44C-1BD4-D341-839A-75323678F1D2}"/>
              </a:ext>
            </a:extLst>
          </p:cNvPr>
          <p:cNvPicPr>
            <a:picLocks noChangeAspect="1"/>
          </p:cNvPicPr>
          <p:nvPr/>
        </p:nvPicPr>
        <p:blipFill rotWithShape="1">
          <a:blip r:embed="rId6"/>
          <a:srcRect t="13614"/>
          <a:stretch/>
        </p:blipFill>
        <p:spPr>
          <a:xfrm>
            <a:off x="5780767" y="1783361"/>
            <a:ext cx="2862979" cy="1576777"/>
          </a:xfrm>
          <a:prstGeom prst="rect">
            <a:avLst/>
          </a:prstGeom>
        </p:spPr>
      </p:pic>
      <p:sp>
        <p:nvSpPr>
          <p:cNvPr id="15" name="TextBox 14">
            <a:extLst>
              <a:ext uri="{FF2B5EF4-FFF2-40B4-BE49-F238E27FC236}">
                <a16:creationId xmlns:a16="http://schemas.microsoft.com/office/drawing/2014/main" id="{1F6748AA-80AE-A041-A305-27985AC9A3CE}"/>
              </a:ext>
            </a:extLst>
          </p:cNvPr>
          <p:cNvSpPr txBox="1"/>
          <p:nvPr/>
        </p:nvSpPr>
        <p:spPr bwMode="auto">
          <a:xfrm flipH="1">
            <a:off x="6336490" y="1954101"/>
            <a:ext cx="67519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eaLnBrk="1" hangingPunct="1"/>
            <a:r>
              <a:rPr lang="fr-FR" sz="1100" dirty="0">
                <a:solidFill>
                  <a:srgbClr val="9FD9B4"/>
                </a:solidFill>
                <a:latin typeface="+mj-lt"/>
                <a:cs typeface="Arial" pitchFamily="34" charset="0"/>
              </a:rPr>
              <a:t>Avant</a:t>
            </a:r>
          </a:p>
        </p:txBody>
      </p:sp>
      <p:sp>
        <p:nvSpPr>
          <p:cNvPr id="18" name="TextBox 17">
            <a:extLst>
              <a:ext uri="{FF2B5EF4-FFF2-40B4-BE49-F238E27FC236}">
                <a16:creationId xmlns:a16="http://schemas.microsoft.com/office/drawing/2014/main" id="{B898AB8A-B6DC-CC42-A601-E129A7BFB4ED}"/>
              </a:ext>
            </a:extLst>
          </p:cNvPr>
          <p:cNvSpPr txBox="1"/>
          <p:nvPr/>
        </p:nvSpPr>
        <p:spPr bwMode="auto">
          <a:xfrm flipH="1">
            <a:off x="6336490" y="3528742"/>
            <a:ext cx="67519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eaLnBrk="1" hangingPunct="1"/>
            <a:r>
              <a:rPr lang="fr-FR" sz="1100" dirty="0">
                <a:solidFill>
                  <a:srgbClr val="9FD9B4"/>
                </a:solidFill>
                <a:latin typeface="+mj-lt"/>
                <a:cs typeface="Arial" pitchFamily="34" charset="0"/>
              </a:rPr>
              <a:t>Après</a:t>
            </a:r>
          </a:p>
        </p:txBody>
      </p:sp>
    </p:spTree>
    <p:extLst>
      <p:ext uri="{BB962C8B-B14F-4D97-AF65-F5344CB8AC3E}">
        <p14:creationId xmlns:p14="http://schemas.microsoft.com/office/powerpoint/2010/main" val="1430232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Sensibilité des coefficients </a:t>
            </a:r>
          </a:p>
        </p:txBody>
      </p:sp>
      <p:sp>
        <p:nvSpPr>
          <p:cNvPr id="11" name="Rectangle 10">
            <a:extLst>
              <a:ext uri="{FF2B5EF4-FFF2-40B4-BE49-F238E27FC236}">
                <a16:creationId xmlns:a16="http://schemas.microsoft.com/office/drawing/2014/main" id="{21963915-0D30-0D40-B893-23F75A81D250}"/>
              </a:ext>
            </a:extLst>
          </p:cNvPr>
          <p:cNvSpPr/>
          <p:nvPr/>
        </p:nvSpPr>
        <p:spPr>
          <a:xfrm>
            <a:off x="7525591" y="576011"/>
            <a:ext cx="1384409" cy="954107"/>
          </a:xfrm>
          <a:prstGeom prst="rect">
            <a:avLst/>
          </a:prstGeom>
          <a:ln w="19050">
            <a:solidFill>
              <a:srgbClr val="668980"/>
            </a:solidFill>
          </a:ln>
        </p:spPr>
        <p:txBody>
          <a:bodyPr wrap="square">
            <a:spAutoFit/>
          </a:bodyPr>
          <a:lstStyle/>
          <a:p>
            <a:pPr>
              <a:buClr>
                <a:srgbClr val="00ADC6"/>
              </a:buClr>
              <a:buSzPct val="144000"/>
            </a:pPr>
            <a:r>
              <a:rPr lang="fr-FR" sz="1400" dirty="0">
                <a:latin typeface="+mn-lt"/>
                <a:ea typeface="Cambria Math" panose="02040503050406030204" pitchFamily="18" charset="0"/>
              </a:rPr>
              <a:t>Test sur :</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Chili</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Année 2007</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Genre 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3D62BB-5E6F-7340-96DD-133C53919A8B}"/>
                  </a:ext>
                </a:extLst>
              </p:cNvPr>
              <p:cNvSpPr txBox="1"/>
              <p:nvPr/>
            </p:nvSpPr>
            <p:spPr bwMode="auto">
              <a:xfrm>
                <a:off x="234000" y="597152"/>
                <a:ext cx="5865949" cy="4924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rtlCol="0" anchor="b">
                <a:spAutoFit/>
              </a:bodyPr>
              <a:lstStyle/>
              <a:p>
                <a:pPr marL="342900" indent="-342900" eaLnBrk="1" hangingPunct="1">
                  <a:buFont typeface="+mj-lt"/>
                  <a:buAutoNum type="arabicPeriod" startAt="5"/>
                </a:pPr>
                <a:r>
                  <a:rPr lang="fr-FR" sz="1600" b="1" dirty="0">
                    <a:solidFill>
                      <a:srgbClr val="668980"/>
                    </a:solidFill>
                    <a:latin typeface="+mj-lt"/>
                    <a:cs typeface="Arial" pitchFamily="34" charset="0"/>
                  </a:rPr>
                  <a:t>Modifications du coefficient 3 (composante 2)</a:t>
                </a:r>
                <a:endParaRPr lang="fr-FR" b="1" dirty="0">
                  <a:solidFill>
                    <a:srgbClr val="668980"/>
                  </a:solidFill>
                  <a:latin typeface="+mj-lt"/>
                  <a:cs typeface="Arial" pitchFamily="34" charset="0"/>
                </a:endParaRPr>
              </a:p>
              <a:p>
                <a:pPr lvl="1" indent="0" eaLnBrk="1" hangingPunct="1"/>
                <a14:m>
                  <m:oMathPara xmlns:m="http://schemas.openxmlformats.org/officeDocument/2006/math">
                    <m:oMathParaPr>
                      <m:jc m:val="centerGroup"/>
                    </m:oMathParaPr>
                    <m:oMath xmlns:m="http://schemas.openxmlformats.org/officeDocument/2006/math">
                      <m:sSub>
                        <m:sSubPr>
                          <m:ctrlPr>
                            <a:rPr lang="fr-FR" b="0" i="1" smtClean="0">
                              <a:solidFill>
                                <a:srgbClr val="404040"/>
                              </a:solidFill>
                              <a:latin typeface="Cambria Math" panose="02040503050406030204" pitchFamily="18" charset="0"/>
                              <a:cs typeface="Arial" pitchFamily="34" charset="0"/>
                            </a:rPr>
                          </m:ctrlPr>
                        </m:sSubPr>
                        <m:e>
                          <m:r>
                            <m:rPr>
                              <m:sty m:val="p"/>
                            </m:rPr>
                            <a:rPr lang="el-GR" b="0" i="1" smtClean="0">
                              <a:solidFill>
                                <a:srgbClr val="404040"/>
                              </a:solidFill>
                              <a:latin typeface="Cambria Math" panose="02040503050406030204" pitchFamily="18" charset="0"/>
                              <a:ea typeface="Cambria Math" panose="02040503050406030204" pitchFamily="18" charset="0"/>
                              <a:cs typeface="Arial" pitchFamily="34" charset="0"/>
                            </a:rPr>
                            <m:t>α</m:t>
                          </m:r>
                        </m:e>
                        <m:sub>
                          <m:r>
                            <a:rPr lang="fr-FR" b="0" i="1" smtClean="0">
                              <a:solidFill>
                                <a:srgbClr val="404040"/>
                              </a:solidFill>
                              <a:latin typeface="Cambria Math" panose="02040503050406030204" pitchFamily="18" charset="0"/>
                              <a:cs typeface="Arial" pitchFamily="34" charset="0"/>
                            </a:rPr>
                            <m:t>3</m:t>
                          </m:r>
                        </m:sub>
                      </m:sSub>
                      <m:r>
                        <a:rPr lang="fr-FR" b="0" i="1" smtClean="0">
                          <a:solidFill>
                            <a:srgbClr val="404040"/>
                          </a:solidFill>
                          <a:latin typeface="Cambria Math" panose="02040503050406030204" pitchFamily="18" charset="0"/>
                          <a:cs typeface="Arial" pitchFamily="34" charset="0"/>
                        </a:rPr>
                        <m:t>=0</m:t>
                      </m:r>
                    </m:oMath>
                  </m:oMathPara>
                </a14:m>
                <a:endParaRPr lang="fr-FR" dirty="0">
                  <a:solidFill>
                    <a:srgbClr val="404040"/>
                  </a:solidFill>
                  <a:latin typeface="+mj-lt"/>
                  <a:cs typeface="Arial" pitchFamily="34" charset="0"/>
                </a:endParaRPr>
              </a:p>
            </p:txBody>
          </p:sp>
        </mc:Choice>
        <mc:Fallback xmlns="">
          <p:sp>
            <p:nvSpPr>
              <p:cNvPr id="7" name="TextBox 6">
                <a:extLst>
                  <a:ext uri="{FF2B5EF4-FFF2-40B4-BE49-F238E27FC236}">
                    <a16:creationId xmlns:a16="http://schemas.microsoft.com/office/drawing/2014/main" id="{7B3D62BB-5E6F-7340-96DD-133C53919A8B}"/>
                  </a:ext>
                </a:extLst>
              </p:cNvPr>
              <p:cNvSpPr txBox="1">
                <a:spLocks noRot="1" noChangeAspect="1" noMove="1" noResize="1" noEditPoints="1" noAdjustHandles="1" noChangeArrowheads="1" noChangeShapeType="1" noTextEdit="1"/>
              </p:cNvSpPr>
              <p:nvPr/>
            </p:nvSpPr>
            <p:spPr bwMode="auto">
              <a:xfrm>
                <a:off x="234000" y="597152"/>
                <a:ext cx="5865949" cy="492443"/>
              </a:xfrm>
              <a:prstGeom prst="rect">
                <a:avLst/>
              </a:prstGeom>
              <a:blipFill>
                <a:blip r:embed="rId3"/>
                <a:stretch>
                  <a:fillRect l="-1944" t="-12500" b="-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pic>
        <p:nvPicPr>
          <p:cNvPr id="13" name="Picture 12">
            <a:extLst>
              <a:ext uri="{FF2B5EF4-FFF2-40B4-BE49-F238E27FC236}">
                <a16:creationId xmlns:a16="http://schemas.microsoft.com/office/drawing/2014/main" id="{C96DA3C4-6968-364A-93FB-3A9564C75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000" y="1127947"/>
            <a:ext cx="3648679" cy="3648679"/>
          </a:xfrm>
          <a:prstGeom prst="rect">
            <a:avLst/>
          </a:prstGeom>
        </p:spPr>
      </p:pic>
      <p:sp>
        <p:nvSpPr>
          <p:cNvPr id="9" name="Rectangle 8">
            <a:extLst>
              <a:ext uri="{FF2B5EF4-FFF2-40B4-BE49-F238E27FC236}">
                <a16:creationId xmlns:a16="http://schemas.microsoft.com/office/drawing/2014/main" id="{93F8F234-9582-F740-A1D0-7FE641C8A19A}"/>
              </a:ext>
            </a:extLst>
          </p:cNvPr>
          <p:cNvSpPr/>
          <p:nvPr/>
        </p:nvSpPr>
        <p:spPr>
          <a:xfrm>
            <a:off x="1184722" y="1219429"/>
            <a:ext cx="423288" cy="431346"/>
          </a:xfrm>
          <a:prstGeom prst="rect">
            <a:avLst/>
          </a:prstGeom>
          <a:noFill/>
          <a:ln>
            <a:solidFill>
              <a:srgbClr val="00AD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8" name="Table 17">
            <a:extLst>
              <a:ext uri="{FF2B5EF4-FFF2-40B4-BE49-F238E27FC236}">
                <a16:creationId xmlns:a16="http://schemas.microsoft.com/office/drawing/2014/main" id="{B63D5A1A-E7F4-DC4E-8F1E-916AEE9FAA1A}"/>
              </a:ext>
            </a:extLst>
          </p:cNvPr>
          <p:cNvGraphicFramePr>
            <a:graphicFrameLocks noGrp="1"/>
          </p:cNvGraphicFramePr>
          <p:nvPr>
            <p:extLst>
              <p:ext uri="{D42A27DB-BD31-4B8C-83A1-F6EECF244321}">
                <p14:modId xmlns:p14="http://schemas.microsoft.com/office/powerpoint/2010/main" val="1937385281"/>
              </p:ext>
            </p:extLst>
          </p:nvPr>
        </p:nvGraphicFramePr>
        <p:xfrm>
          <a:off x="4564413" y="1911350"/>
          <a:ext cx="3758716" cy="1320800"/>
        </p:xfrm>
        <a:graphic>
          <a:graphicData uri="http://schemas.openxmlformats.org/drawingml/2006/table">
            <a:tbl>
              <a:tblPr firstRow="1" bandRow="1">
                <a:tableStyleId>{5C22544A-7EE6-4342-B048-85BDC9FD1C3A}</a:tableStyleId>
              </a:tblPr>
              <a:tblGrid>
                <a:gridCol w="1266369">
                  <a:extLst>
                    <a:ext uri="{9D8B030D-6E8A-4147-A177-3AD203B41FA5}">
                      <a16:colId xmlns:a16="http://schemas.microsoft.com/office/drawing/2014/main" val="1163811667"/>
                    </a:ext>
                  </a:extLst>
                </a:gridCol>
                <a:gridCol w="2492347">
                  <a:extLst>
                    <a:ext uri="{9D8B030D-6E8A-4147-A177-3AD203B41FA5}">
                      <a16:colId xmlns:a16="http://schemas.microsoft.com/office/drawing/2014/main" val="1881822973"/>
                    </a:ext>
                  </a:extLst>
                </a:gridCol>
              </a:tblGrid>
              <a:tr h="370840">
                <a:tc>
                  <a:txBody>
                    <a:bodyPr/>
                    <a:lstStyle/>
                    <a:p>
                      <a:endParaRPr lang="fr-FR" dirty="0"/>
                    </a:p>
                  </a:txBody>
                  <a:tcPr/>
                </a:tc>
                <a:tc>
                  <a:txBody>
                    <a:bodyPr/>
                    <a:lstStyle/>
                    <a:p>
                      <a:pPr algn="ctr"/>
                      <a:r>
                        <a:rPr lang="fr-FR" dirty="0"/>
                        <a:t>Espérance de vie période à la naissance</a:t>
                      </a:r>
                    </a:p>
                  </a:txBody>
                  <a:tcPr anchor="ctr"/>
                </a:tc>
                <a:extLst>
                  <a:ext uri="{0D108BD9-81ED-4DB2-BD59-A6C34878D82A}">
                    <a16:rowId xmlns:a16="http://schemas.microsoft.com/office/drawing/2014/main" val="2028904514"/>
                  </a:ext>
                </a:extLst>
              </a:tr>
              <a:tr h="370840">
                <a:tc>
                  <a:txBody>
                    <a:bodyPr/>
                    <a:lstStyle/>
                    <a:p>
                      <a:r>
                        <a:rPr lang="fr-FR" dirty="0"/>
                        <a:t>Avant</a:t>
                      </a:r>
                    </a:p>
                  </a:txBody>
                  <a:tcPr/>
                </a:tc>
                <a:tc>
                  <a:txBody>
                    <a:bodyPr/>
                    <a:lstStyle/>
                    <a:p>
                      <a:pPr algn="ctr"/>
                      <a:r>
                        <a:rPr lang="fr-FR" dirty="0"/>
                        <a:t>74,03</a:t>
                      </a:r>
                    </a:p>
                  </a:txBody>
                  <a:tcPr/>
                </a:tc>
                <a:extLst>
                  <a:ext uri="{0D108BD9-81ED-4DB2-BD59-A6C34878D82A}">
                    <a16:rowId xmlns:a16="http://schemas.microsoft.com/office/drawing/2014/main" val="3203454365"/>
                  </a:ext>
                </a:extLst>
              </a:tr>
              <a:tr h="370840">
                <a:tc>
                  <a:txBody>
                    <a:bodyPr/>
                    <a:lstStyle/>
                    <a:p>
                      <a:r>
                        <a:rPr lang="fr-FR" dirty="0"/>
                        <a:t>Après</a:t>
                      </a:r>
                    </a:p>
                  </a:txBody>
                  <a:tcPr/>
                </a:tc>
                <a:tc>
                  <a:txBody>
                    <a:bodyPr/>
                    <a:lstStyle/>
                    <a:p>
                      <a:pPr algn="ctr"/>
                      <a:r>
                        <a:rPr lang="fr-FR" dirty="0"/>
                        <a:t>74,02</a:t>
                      </a:r>
                    </a:p>
                  </a:txBody>
                  <a:tcPr/>
                </a:tc>
                <a:extLst>
                  <a:ext uri="{0D108BD9-81ED-4DB2-BD59-A6C34878D82A}">
                    <a16:rowId xmlns:a16="http://schemas.microsoft.com/office/drawing/2014/main" val="2873862332"/>
                  </a:ext>
                </a:extLst>
              </a:tr>
            </a:tbl>
          </a:graphicData>
        </a:graphic>
      </p:graphicFrame>
      <p:pic>
        <p:nvPicPr>
          <p:cNvPr id="10" name="Picture 9">
            <a:extLst>
              <a:ext uri="{FF2B5EF4-FFF2-40B4-BE49-F238E27FC236}">
                <a16:creationId xmlns:a16="http://schemas.microsoft.com/office/drawing/2014/main" id="{0735102E-1D84-5D47-8019-BC814630167A}"/>
              </a:ext>
            </a:extLst>
          </p:cNvPr>
          <p:cNvPicPr>
            <a:picLocks noChangeAspect="1"/>
          </p:cNvPicPr>
          <p:nvPr/>
        </p:nvPicPr>
        <p:blipFill rotWithShape="1">
          <a:blip r:embed="rId5">
            <a:extLst>
              <a:ext uri="{28A0092B-C50C-407E-A947-70E740481C1C}">
                <a14:useLocalDpi xmlns:a14="http://schemas.microsoft.com/office/drawing/2010/main" val="0"/>
              </a:ext>
            </a:extLst>
          </a:blip>
          <a:srcRect l="25904" t="1807" r="62520" b="84125"/>
          <a:stretch/>
        </p:blipFill>
        <p:spPr>
          <a:xfrm>
            <a:off x="4564413" y="3351657"/>
            <a:ext cx="1033356" cy="1255723"/>
          </a:xfrm>
          <a:prstGeom prst="rect">
            <a:avLst/>
          </a:prstGeom>
        </p:spPr>
      </p:pic>
      <p:sp>
        <p:nvSpPr>
          <p:cNvPr id="2" name="TextBox 1">
            <a:extLst>
              <a:ext uri="{FF2B5EF4-FFF2-40B4-BE49-F238E27FC236}">
                <a16:creationId xmlns:a16="http://schemas.microsoft.com/office/drawing/2014/main" id="{25E37EAC-5D33-D245-841D-78C09FE42DF0}"/>
              </a:ext>
            </a:extLst>
          </p:cNvPr>
          <p:cNvSpPr txBox="1"/>
          <p:nvPr/>
        </p:nvSpPr>
        <p:spPr bwMode="auto">
          <a:xfrm>
            <a:off x="5597769" y="3615899"/>
            <a:ext cx="141849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900" dirty="0">
                <a:solidFill>
                  <a:srgbClr val="404040"/>
                </a:solidFill>
                <a:latin typeface="+mj-lt"/>
                <a:cs typeface="Arial" pitchFamily="34" charset="0"/>
              </a:rPr>
              <a:t>Le coefficient 3  (composante 2) n’est pas significatif dans l’espérance de vie. À gauche la </a:t>
            </a:r>
            <a:r>
              <a:rPr lang="fr-FR" sz="900" dirty="0" err="1">
                <a:solidFill>
                  <a:srgbClr val="404040"/>
                </a:solidFill>
                <a:latin typeface="+mj-lt"/>
                <a:cs typeface="Arial" pitchFamily="34" charset="0"/>
              </a:rPr>
              <a:t>Spline</a:t>
            </a:r>
            <a:r>
              <a:rPr lang="fr-FR" sz="900" dirty="0">
                <a:solidFill>
                  <a:srgbClr val="404040"/>
                </a:solidFill>
                <a:latin typeface="+mj-lt"/>
                <a:cs typeface="Arial" pitchFamily="34" charset="0"/>
              </a:rPr>
              <a:t> correspondante. </a:t>
            </a:r>
          </a:p>
        </p:txBody>
      </p:sp>
    </p:spTree>
    <p:extLst>
      <p:ext uri="{BB962C8B-B14F-4D97-AF65-F5344CB8AC3E}">
        <p14:creationId xmlns:p14="http://schemas.microsoft.com/office/powerpoint/2010/main" val="4260953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en-FR" dirty="0"/>
              <a:t>Model parameters</a:t>
            </a:r>
          </a:p>
        </p:txBody>
      </p:sp>
      <p:sp>
        <p:nvSpPr>
          <p:cNvPr id="7" name="Text Placeholder 6">
            <a:extLst>
              <a:ext uri="{FF2B5EF4-FFF2-40B4-BE49-F238E27FC236}">
                <a16:creationId xmlns:a16="http://schemas.microsoft.com/office/drawing/2014/main" id="{E624C666-72B4-694D-8CCD-AEF4B0AA1646}"/>
              </a:ext>
            </a:extLst>
          </p:cNvPr>
          <p:cNvSpPr>
            <a:spLocks noGrp="1"/>
          </p:cNvSpPr>
          <p:nvPr>
            <p:ph type="body" sz="quarter" idx="12"/>
          </p:nvPr>
        </p:nvSpPr>
        <p:spPr/>
        <p:txBody>
          <a:bodyPr/>
          <a:lstStyle/>
          <a:p>
            <a:r>
              <a:rPr lang="en-FR" dirty="0"/>
              <a:t>Sum of smooth exponentials</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6C880A3-B9BB-2F49-8D7C-FEA3D501C02B}"/>
                  </a:ext>
                </a:extLst>
              </p:cNvPr>
              <p:cNvSpPr/>
              <p:nvPr/>
            </p:nvSpPr>
            <p:spPr>
              <a:xfrm>
                <a:off x="452486" y="1071499"/>
                <a:ext cx="8213842" cy="3300840"/>
              </a:xfrm>
              <a:prstGeom prst="rect">
                <a:avLst/>
              </a:prstGeom>
            </p:spPr>
            <p:txBody>
              <a:bodyPr wrap="square">
                <a:spAutoFit/>
              </a:bodyPr>
              <a:lstStyle/>
              <a:p>
                <a:pPr marL="285750" indent="-285750">
                  <a:buClr>
                    <a:srgbClr val="00ADC6"/>
                  </a:buClr>
                  <a:buSzPct val="144000"/>
                  <a:buFont typeface="Arial" panose="020B0604020202020204" pitchFamily="34" charset="0"/>
                  <a:buChar char="•"/>
                </a:pPr>
                <a:r>
                  <a:rPr lang="en-FR" dirty="0"/>
                  <a:t>But du modèle : modéliser des courbes de séries de dénombrement (ici les décès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𝑖</m:t>
                        </m:r>
                      </m:sub>
                    </m:sSub>
                  </m:oMath>
                </a14:m>
                <a:r>
                  <a:rPr lang="en-FR" dirty="0"/>
                  <a:t>) avec i l’indice pour l’âge</a:t>
                </a:r>
              </a:p>
              <a:p>
                <a:pPr marL="285750" indent="-285750">
                  <a:buClr>
                    <a:srgbClr val="00ADC6"/>
                  </a:buClr>
                  <a:buSzPct val="144000"/>
                  <a:buFont typeface="Arial" panose="020B0604020202020204" pitchFamily="34" charset="0"/>
                  <a:buChar char="•"/>
                </a:pPr>
                <a:r>
                  <a:rPr lang="en-FR" dirty="0"/>
                  <a:t>Les décès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𝑖</m:t>
                        </m:r>
                      </m:sub>
                    </m:sSub>
                  </m:oMath>
                </a14:m>
                <a:r>
                  <a:rPr lang="en-FR" dirty="0"/>
                  <a:t> on une moyenne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i="1">
                            <a:latin typeface="Cambria Math" panose="02040503050406030204" pitchFamily="18" charset="0"/>
                          </a:rPr>
                          <m:t>𝑖</m:t>
                        </m:r>
                      </m:sub>
                    </m:sSub>
                  </m:oMath>
                </a14:m>
                <a:endParaRPr lang="en-FR" dirty="0"/>
              </a:p>
              <a:p>
                <a:pPr marL="285750" indent="-285750">
                  <a:buClr>
                    <a:srgbClr val="00ADC6"/>
                  </a:buClr>
                  <a:buSzPct val="144000"/>
                  <a:buFont typeface="Arial" panose="020B0604020202020204" pitchFamily="34" charset="0"/>
                  <a:buChar char="•"/>
                </a:pPr>
                <a:r>
                  <a:rPr lang="en-FR" dirty="0"/>
                  <a:t>On décompose la moyenne en 3 composantes  </a:t>
                </a:r>
                <a:br>
                  <a:rPr lang="en-FR" dirty="0"/>
                </a:b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𝛾</m:t>
                        </m:r>
                      </m:e>
                      <m:sub>
                        <m:r>
                          <a:rPr lang="fr-FR" i="1">
                            <a:latin typeface="Cambria Math" panose="02040503050406030204" pitchFamily="18" charset="0"/>
                          </a:rPr>
                          <m:t>𝑘</m:t>
                        </m:r>
                      </m:sub>
                    </m:sSub>
                    <m:r>
                      <a:rPr lang="fr-FR" i="1">
                        <a:latin typeface="Cambria Math" panose="02040503050406030204" pitchFamily="18" charset="0"/>
                      </a:rPr>
                      <m:t>, </m:t>
                    </m:r>
                    <m:r>
                      <a:rPr lang="fr-FR" i="1">
                        <a:latin typeface="Cambria Math" panose="02040503050406030204" pitchFamily="18" charset="0"/>
                      </a:rPr>
                      <m:t>𝑘</m:t>
                    </m:r>
                    <m:r>
                      <a:rPr lang="fr-FR" i="1">
                        <a:latin typeface="Cambria Math" panose="02040503050406030204" pitchFamily="18" charset="0"/>
                      </a:rPr>
                      <m:t>=</m:t>
                    </m:r>
                    <m:d>
                      <m:dPr>
                        <m:begChr m:val="{"/>
                        <m:endChr m:val="}"/>
                        <m:ctrlPr>
                          <a:rPr lang="fr-FR" i="1">
                            <a:latin typeface="Cambria Math" panose="02040503050406030204" pitchFamily="18" charset="0"/>
                          </a:rPr>
                        </m:ctrlPr>
                      </m:dPr>
                      <m:e>
                        <m:r>
                          <a:rPr lang="fr-FR" i="1">
                            <a:latin typeface="Cambria Math" panose="02040503050406030204" pitchFamily="18" charset="0"/>
                          </a:rPr>
                          <m:t>1,2,3</m:t>
                        </m:r>
                      </m:e>
                    </m:d>
                  </m:oMath>
                </a14:m>
                <a:endParaRPr lang="fr-FR" i="1" dirty="0">
                  <a:latin typeface="Cambria Math" panose="02040503050406030204" pitchFamily="18" charset="0"/>
                </a:endParaRPr>
              </a:p>
              <a:p>
                <a:pPr marL="285750" indent="-285750">
                  <a:buClr>
                    <a:srgbClr val="00ADC6"/>
                  </a:buClr>
                  <a:buSzPct val="144000"/>
                  <a:buFont typeface="Arial" panose="020B0604020202020204" pitchFamily="34" charset="0"/>
                  <a:buChar char="•"/>
                </a:pPr>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i="1">
                            <a:latin typeface="Cambria Math" panose="02040503050406030204" pitchFamily="18" charset="0"/>
                            <a:ea typeface="Cambria Math" panose="02040503050406030204" pitchFamily="18" charset="0"/>
                          </a:rPr>
                          <m:t>𝑖</m:t>
                        </m:r>
                      </m:sub>
                    </m:sSub>
                  </m:oMath>
                </a14:m>
                <a:r>
                  <a:rPr lang="fr-FR" i="1" dirty="0">
                    <a:latin typeface="Cambria Math" panose="02040503050406030204" pitchFamily="18" charset="0"/>
                  </a:rPr>
                  <a:t> </a:t>
                </a:r>
                <a:r>
                  <a:rPr lang="fr-FR" dirty="0"/>
                  <a:t>est la somme des trois composantes pondérée par l’exposition </a:t>
                </a:r>
                <a:r>
                  <a:rPr lang="fr-FR" i="1" dirty="0">
                    <a:latin typeface="Cambria Math" panose="02040503050406030204" pitchFamily="18" charset="0"/>
                  </a:rPr>
                  <a:t> </a:t>
                </a:r>
                <a:br>
                  <a:rPr lang="fr-FR" i="1" dirty="0">
                    <a:latin typeface="Cambria Math" panose="02040503050406030204" pitchFamily="18" charset="0"/>
                  </a:rPr>
                </a:br>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m:rPr>
                            <m:sty m:val="p"/>
                          </m:rPr>
                          <a:rPr lang="fr-FR">
                            <a:latin typeface="Cambria Math" panose="02040503050406030204" pitchFamily="18" charset="0"/>
                            <a:ea typeface="Cambria Math" panose="02040503050406030204" pitchFamily="18" charset="0"/>
                          </a:rPr>
                          <m:t>i</m:t>
                        </m:r>
                      </m:sub>
                    </m:sSub>
                    <m:r>
                      <a:rPr lang="fr-FR">
                        <a:latin typeface="Cambria Math" panose="02040503050406030204" pitchFamily="18" charset="0"/>
                        <a:ea typeface="Cambria Math" panose="02040503050406030204" pitchFamily="18" charset="0"/>
                      </a:rPr>
                      <m:t>= </m:t>
                    </m:r>
                    <m:nary>
                      <m:naryPr>
                        <m:chr m:val="∑"/>
                        <m:ctrlPr>
                          <a:rPr lang="fr-FR" i="1">
                            <a:latin typeface="Cambria Math" panose="02040503050406030204" pitchFamily="18" charset="0"/>
                            <a:ea typeface="Cambria Math" panose="02040503050406030204" pitchFamily="18" charset="0"/>
                          </a:rPr>
                        </m:ctrlPr>
                      </m:naryPr>
                      <m:sub>
                        <m:r>
                          <m:rPr>
                            <m:brk m:alnAt="23"/>
                          </m:rPr>
                          <a:rPr lang="fr-FR" i="1">
                            <a:latin typeface="Cambria Math" panose="02040503050406030204" pitchFamily="18" charset="0"/>
                            <a:ea typeface="Cambria Math" panose="02040503050406030204" pitchFamily="18" charset="0"/>
                          </a:rPr>
                          <m:t>𝑘</m:t>
                        </m:r>
                        <m:r>
                          <a:rPr lang="fr-FR" i="1">
                            <a:latin typeface="Cambria Math" panose="02040503050406030204" pitchFamily="18" charset="0"/>
                            <a:ea typeface="Cambria Math" panose="02040503050406030204" pitchFamily="18" charset="0"/>
                          </a:rPr>
                          <m:t>=1</m:t>
                        </m:r>
                      </m:sub>
                      <m:sup>
                        <m:r>
                          <a:rPr lang="fr-FR" i="1">
                            <a:latin typeface="Cambria Math" panose="02040503050406030204" pitchFamily="18" charset="0"/>
                            <a:ea typeface="Cambria Math" panose="02040503050406030204" pitchFamily="18" charset="0"/>
                          </a:rPr>
                          <m:t>3</m:t>
                        </m:r>
                      </m:sup>
                      <m:e>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𝑒</m:t>
                            </m:r>
                          </m:e>
                          <m:sub>
                            <m:r>
                              <a:rPr lang="fr-FR" i="1">
                                <a:latin typeface="Cambria Math" panose="02040503050406030204" pitchFamily="18" charset="0"/>
                                <a:ea typeface="Cambria Math" panose="02040503050406030204" pitchFamily="18" charset="0"/>
                              </a:rPr>
                              <m:t>𝑖</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𝛾</m:t>
                            </m:r>
                          </m:e>
                          <m:sub>
                            <m:r>
                              <a:rPr lang="fr-FR" i="1">
                                <a:latin typeface="Cambria Math" panose="02040503050406030204" pitchFamily="18" charset="0"/>
                                <a:ea typeface="Cambria Math" panose="02040503050406030204" pitchFamily="18" charset="0"/>
                              </a:rPr>
                              <m:t>𝑖𝑘</m:t>
                            </m:r>
                          </m:sub>
                        </m:sSub>
                      </m:e>
                    </m:nary>
                  </m:oMath>
                </a14:m>
                <a:endParaRPr lang="fr-FR" i="1" dirty="0">
                  <a:latin typeface="Cambria Math" panose="02040503050406030204" pitchFamily="18" charset="0"/>
                </a:endParaRPr>
              </a:p>
              <a:p>
                <a:pPr marL="285750" indent="-285750">
                  <a:buClr>
                    <a:srgbClr val="00ADC6"/>
                  </a:buClr>
                  <a:buSzPct val="144000"/>
                  <a:buFont typeface="Arial" panose="020B0604020202020204" pitchFamily="34" charset="0"/>
                  <a:buChar char="•"/>
                </a:pPr>
                <a:r>
                  <a:rPr lang="fr-FR" dirty="0">
                    <a:ea typeface="Cambria Math" panose="02040503050406030204" pitchFamily="18" charset="0"/>
                  </a:rPr>
                  <a:t>Chaque composante représente un intervalle d’âges et est modélisée par des B-</a:t>
                </a:r>
                <a:r>
                  <a:rPr lang="fr-FR" dirty="0" err="1">
                    <a:ea typeface="Cambria Math" panose="02040503050406030204" pitchFamily="18" charset="0"/>
                  </a:rPr>
                  <a:t>splines</a:t>
                </a:r>
                <a:r>
                  <a:rPr lang="fr-FR" dirty="0">
                    <a:ea typeface="Cambria Math" panose="02040503050406030204" pitchFamily="18" charset="0"/>
                  </a:rPr>
                  <a:t> </a:t>
                </a:r>
                <a:br>
                  <a:rPr lang="fr-FR" dirty="0">
                    <a:ea typeface="Cambria Math" panose="02040503050406030204" pitchFamily="18" charset="0"/>
                  </a:rPr>
                </a:br>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𝛾</m:t>
                        </m:r>
                      </m:e>
                      <m:sub>
                        <m:r>
                          <a:rPr lang="fr-FR" i="1">
                            <a:latin typeface="Cambria Math" panose="02040503050406030204" pitchFamily="18" charset="0"/>
                            <a:ea typeface="Cambria Math" panose="02040503050406030204" pitchFamily="18" charset="0"/>
                          </a:rPr>
                          <m:t>𝑖𝑘</m:t>
                        </m:r>
                      </m:sub>
                    </m:sSub>
                    <m:r>
                      <a:rPr lang="fr-FR" b="0" i="1" smtClean="0">
                        <a:latin typeface="Cambria Math" panose="02040503050406030204" pitchFamily="18" charset="0"/>
                        <a:ea typeface="Cambria Math" panose="02040503050406030204" pitchFamily="18" charset="0"/>
                      </a:rPr>
                      <m:t>=</m:t>
                    </m:r>
                    <m:r>
                      <m:rPr>
                        <m:sty m:val="p"/>
                      </m:rPr>
                      <a:rPr lang="fr-FR" b="0" i="0" smtClean="0">
                        <a:latin typeface="Cambria Math" panose="02040503050406030204" pitchFamily="18" charset="0"/>
                        <a:ea typeface="Cambria Math" panose="02040503050406030204" pitchFamily="18" charset="0"/>
                      </a:rPr>
                      <m:t>exp</m:t>
                    </m:r>
                    <m:r>
                      <a:rPr lang="fr-FR" b="0" i="1" smtClean="0">
                        <a:latin typeface="Cambria Math" panose="02040503050406030204" pitchFamily="18" charset="0"/>
                        <a:ea typeface="Cambria Math" panose="02040503050406030204" pitchFamily="18" charset="0"/>
                      </a:rPr>
                      <m:t>⁡</m:t>
                    </m:r>
                    <m:d>
                      <m:dPr>
                        <m:ctrlPr>
                          <a:rPr lang="fr-FR" b="0" i="1" smtClean="0">
                            <a:latin typeface="Cambria Math" panose="02040503050406030204" pitchFamily="18" charset="0"/>
                            <a:ea typeface="Cambria Math" panose="02040503050406030204" pitchFamily="18" charset="0"/>
                          </a:rPr>
                        </m:ctrlPr>
                      </m:dPr>
                      <m:e>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𝑗</m:t>
                            </m:r>
                            <m:r>
                              <a:rPr lang="fr-FR" b="0" i="1" smtClean="0">
                                <a:latin typeface="Cambria Math" panose="02040503050406030204" pitchFamily="18" charset="0"/>
                                <a:ea typeface="Cambria Math" panose="02040503050406030204" pitchFamily="18" charset="0"/>
                              </a:rPr>
                              <m:t>=1</m:t>
                            </m:r>
                          </m:sub>
                          <m:sup>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𝐽</m:t>
                                </m:r>
                              </m:e>
                              <m:sub>
                                <m:r>
                                  <a:rPr lang="fr-FR" b="0" i="1" smtClean="0">
                                    <a:latin typeface="Cambria Math" panose="02040503050406030204" pitchFamily="18" charset="0"/>
                                    <a:ea typeface="Cambria Math" panose="02040503050406030204" pitchFamily="18" charset="0"/>
                                  </a:rPr>
                                  <m:t>𝑘</m:t>
                                </m:r>
                              </m:sub>
                            </m:sSub>
                          </m:sup>
                          <m:e>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𝐵</m:t>
                                </m:r>
                              </m:e>
                              <m:sub>
                                <m:r>
                                  <a:rPr lang="fr-FR" b="0" i="1" smtClean="0">
                                    <a:latin typeface="Cambria Math" panose="02040503050406030204" pitchFamily="18" charset="0"/>
                                    <a:ea typeface="Cambria Math" panose="02040503050406030204" pitchFamily="18" charset="0"/>
                                  </a:rPr>
                                  <m:t>𝑗𝑘</m:t>
                                </m:r>
                              </m:sub>
                            </m:sSub>
                            <m:d>
                              <m:dPr>
                                <m:ctrlPr>
                                  <a:rPr lang="fr-FR" b="0" i="1" smtClean="0">
                                    <a:latin typeface="Cambria Math" panose="02040503050406030204" pitchFamily="18" charset="0"/>
                                    <a:ea typeface="Cambria Math" panose="02040503050406030204" pitchFamily="18" charset="0"/>
                                  </a:rPr>
                                </m:ctrlPr>
                              </m:dPr>
                              <m:e>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𝑥</m:t>
                                    </m:r>
                                  </m:e>
                                  <m:sub>
                                    <m:r>
                                      <a:rPr lang="fr-FR" b="0" i="1" smtClean="0">
                                        <a:latin typeface="Cambria Math" panose="02040503050406030204" pitchFamily="18" charset="0"/>
                                        <a:ea typeface="Cambria Math" panose="02040503050406030204" pitchFamily="18" charset="0"/>
                                      </a:rPr>
                                      <m:t>𝑖</m:t>
                                    </m:r>
                                  </m:sub>
                                </m:sSub>
                              </m:e>
                            </m:d>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𝛼</m:t>
                                </m:r>
                              </m:e>
                              <m:sub>
                                <m:r>
                                  <a:rPr lang="fr-FR" b="0" i="1" smtClean="0">
                                    <a:latin typeface="Cambria Math" panose="02040503050406030204" pitchFamily="18" charset="0"/>
                                    <a:ea typeface="Cambria Math" panose="02040503050406030204" pitchFamily="18" charset="0"/>
                                  </a:rPr>
                                  <m:t>𝑗𝑘</m:t>
                                </m:r>
                              </m:sub>
                            </m:sSub>
                          </m:e>
                        </m:nary>
                      </m:e>
                    </m:d>
                  </m:oMath>
                </a14:m>
                <a:br>
                  <a:rPr lang="fr-FR" dirty="0">
                    <a:ea typeface="Cambria Math" panose="02040503050406030204" pitchFamily="18" charset="0"/>
                  </a:rPr>
                </a:br>
                <a:endParaRPr lang="en-FR" dirty="0"/>
              </a:p>
            </p:txBody>
          </p:sp>
        </mc:Choice>
        <mc:Fallback xmlns="">
          <p:sp>
            <p:nvSpPr>
              <p:cNvPr id="10" name="Rectangle 9">
                <a:extLst>
                  <a:ext uri="{FF2B5EF4-FFF2-40B4-BE49-F238E27FC236}">
                    <a16:creationId xmlns:a16="http://schemas.microsoft.com/office/drawing/2014/main" id="{46C880A3-B9BB-2F49-8D7C-FEA3D501C02B}"/>
                  </a:ext>
                </a:extLst>
              </p:cNvPr>
              <p:cNvSpPr>
                <a:spLocks noRot="1" noChangeAspect="1" noMove="1" noResize="1" noEditPoints="1" noAdjustHandles="1" noChangeArrowheads="1" noChangeShapeType="1" noTextEdit="1"/>
              </p:cNvSpPr>
              <p:nvPr/>
            </p:nvSpPr>
            <p:spPr>
              <a:xfrm>
                <a:off x="452486" y="1071499"/>
                <a:ext cx="8213842" cy="3300840"/>
              </a:xfrm>
              <a:prstGeom prst="rect">
                <a:avLst/>
              </a:prstGeom>
              <a:blipFill>
                <a:blip r:embed="rId2"/>
                <a:stretch>
                  <a:fillRect l="-1084" t="-3462" b="-34231"/>
                </a:stretch>
              </a:blipFill>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4EF1241-4890-D14D-9FB1-EC7A6BAFED6F}"/>
                  </a:ext>
                </a:extLst>
              </p:cNvPr>
              <p:cNvSpPr txBox="1"/>
              <p:nvPr/>
            </p:nvSpPr>
            <p:spPr bwMode="auto">
              <a:xfrm>
                <a:off x="3000966" y="4551964"/>
                <a:ext cx="1338508" cy="3385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rtlCol="0" anchor="b">
                <a:spAutoFit/>
              </a:bodyPr>
              <a:lstStyle/>
              <a:p>
                <a:pPr eaLnBrk="1" hangingPunct="1"/>
                <a:r>
                  <a:rPr lang="en-FR" sz="1100" dirty="0">
                    <a:solidFill>
                      <a:srgbClr val="404040"/>
                    </a:solidFill>
                    <a:latin typeface="+mj-lt"/>
                    <a:cs typeface="Arial" pitchFamily="34" charset="0"/>
                  </a:rPr>
                  <a:t>Element de la spline (fonction de l’âge </a:t>
                </a:r>
                <a14:m>
                  <m:oMath xmlns:m="http://schemas.openxmlformats.org/officeDocument/2006/math">
                    <m:sSub>
                      <m:sSubPr>
                        <m:ctrlPr>
                          <a:rPr lang="fr-FR" sz="1100" i="1">
                            <a:latin typeface="Cambria Math" panose="02040503050406030204" pitchFamily="18" charset="0"/>
                            <a:ea typeface="Cambria Math" panose="02040503050406030204" pitchFamily="18" charset="0"/>
                          </a:rPr>
                        </m:ctrlPr>
                      </m:sSubPr>
                      <m:e>
                        <m:r>
                          <a:rPr lang="fr-FR" sz="1100" i="1">
                            <a:latin typeface="Cambria Math" panose="02040503050406030204" pitchFamily="18" charset="0"/>
                            <a:ea typeface="Cambria Math" panose="02040503050406030204" pitchFamily="18" charset="0"/>
                          </a:rPr>
                          <m:t>𝑥</m:t>
                        </m:r>
                      </m:e>
                      <m:sub>
                        <m:r>
                          <a:rPr lang="fr-FR" sz="1100" i="1">
                            <a:latin typeface="Cambria Math" panose="02040503050406030204" pitchFamily="18" charset="0"/>
                            <a:ea typeface="Cambria Math" panose="02040503050406030204" pitchFamily="18" charset="0"/>
                          </a:rPr>
                          <m:t>𝑖</m:t>
                        </m:r>
                      </m:sub>
                    </m:sSub>
                  </m:oMath>
                </a14:m>
                <a:r>
                  <a:rPr lang="en-FR" sz="1100" dirty="0">
                    <a:solidFill>
                      <a:srgbClr val="404040"/>
                    </a:solidFill>
                    <a:latin typeface="+mj-lt"/>
                    <a:cs typeface="Arial" pitchFamily="34" charset="0"/>
                  </a:rPr>
                  <a:t>) </a:t>
                </a:r>
              </a:p>
            </p:txBody>
          </p:sp>
        </mc:Choice>
        <mc:Fallback xmlns="">
          <p:sp>
            <p:nvSpPr>
              <p:cNvPr id="12" name="TextBox 11">
                <a:extLst>
                  <a:ext uri="{FF2B5EF4-FFF2-40B4-BE49-F238E27FC236}">
                    <a16:creationId xmlns:a16="http://schemas.microsoft.com/office/drawing/2014/main" id="{94EF1241-4890-D14D-9FB1-EC7A6BAFED6F}"/>
                  </a:ext>
                </a:extLst>
              </p:cNvPr>
              <p:cNvSpPr txBox="1">
                <a:spLocks noRot="1" noChangeAspect="1" noMove="1" noResize="1" noEditPoints="1" noAdjustHandles="1" noChangeArrowheads="1" noChangeShapeType="1" noTextEdit="1"/>
              </p:cNvSpPr>
              <p:nvPr/>
            </p:nvSpPr>
            <p:spPr bwMode="auto">
              <a:xfrm>
                <a:off x="3000966" y="4551964"/>
                <a:ext cx="1338508" cy="338554"/>
              </a:xfrm>
              <a:prstGeom prst="rect">
                <a:avLst/>
              </a:prstGeom>
              <a:blipFill>
                <a:blip r:embed="rId3"/>
                <a:stretch>
                  <a:fillRect l="-5607" t="-7143" b="-2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FR">
                    <a:noFill/>
                  </a:rPr>
                  <a:t> </a:t>
                </a:r>
              </a:p>
            </p:txBody>
          </p:sp>
        </mc:Fallback>
      </mc:AlternateContent>
      <p:sp>
        <p:nvSpPr>
          <p:cNvPr id="13" name="TextBox 12">
            <a:extLst>
              <a:ext uri="{FF2B5EF4-FFF2-40B4-BE49-F238E27FC236}">
                <a16:creationId xmlns:a16="http://schemas.microsoft.com/office/drawing/2014/main" id="{AD2C8A01-8541-2949-AB37-6246C60CB284}"/>
              </a:ext>
            </a:extLst>
          </p:cNvPr>
          <p:cNvSpPr txBox="1"/>
          <p:nvPr/>
        </p:nvSpPr>
        <p:spPr bwMode="auto">
          <a:xfrm>
            <a:off x="5006066" y="4624297"/>
            <a:ext cx="133850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en-FR" sz="1100" dirty="0">
                <a:solidFill>
                  <a:srgbClr val="404040"/>
                </a:solidFill>
                <a:latin typeface="+mj-lt"/>
                <a:cs typeface="Arial" pitchFamily="34" charset="0"/>
              </a:rPr>
              <a:t>Coefficient de la spline</a:t>
            </a:r>
          </a:p>
        </p:txBody>
      </p:sp>
      <p:cxnSp>
        <p:nvCxnSpPr>
          <p:cNvPr id="15" name="Straight Arrow Connector 14">
            <a:extLst>
              <a:ext uri="{FF2B5EF4-FFF2-40B4-BE49-F238E27FC236}">
                <a16:creationId xmlns:a16="http://schemas.microsoft.com/office/drawing/2014/main" id="{43A875FF-EA45-D747-8B96-8F712D043E43}"/>
              </a:ext>
            </a:extLst>
          </p:cNvPr>
          <p:cNvCxnSpPr>
            <a:cxnSpLocks/>
          </p:cNvCxnSpPr>
          <p:nvPr/>
        </p:nvCxnSpPr>
        <p:spPr>
          <a:xfrm flipH="1">
            <a:off x="4210335" y="4124839"/>
            <a:ext cx="573205" cy="42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DEC1335-0E28-A542-B564-3D5A6C6E56F2}"/>
              </a:ext>
            </a:extLst>
          </p:cNvPr>
          <p:cNvCxnSpPr/>
          <p:nvPr/>
        </p:nvCxnSpPr>
        <p:spPr>
          <a:xfrm>
            <a:off x="5233916" y="4072001"/>
            <a:ext cx="238836" cy="439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58416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Sensibilité des coefficients </a:t>
            </a:r>
          </a:p>
        </p:txBody>
      </p:sp>
      <p:sp>
        <p:nvSpPr>
          <p:cNvPr id="11" name="Rectangle 10">
            <a:extLst>
              <a:ext uri="{FF2B5EF4-FFF2-40B4-BE49-F238E27FC236}">
                <a16:creationId xmlns:a16="http://schemas.microsoft.com/office/drawing/2014/main" id="{21963915-0D30-0D40-B893-23F75A81D250}"/>
              </a:ext>
            </a:extLst>
          </p:cNvPr>
          <p:cNvSpPr/>
          <p:nvPr/>
        </p:nvSpPr>
        <p:spPr>
          <a:xfrm>
            <a:off x="7525591" y="576011"/>
            <a:ext cx="1384409" cy="954107"/>
          </a:xfrm>
          <a:prstGeom prst="rect">
            <a:avLst/>
          </a:prstGeom>
          <a:ln w="19050">
            <a:solidFill>
              <a:srgbClr val="668980"/>
            </a:solidFill>
          </a:ln>
        </p:spPr>
        <p:txBody>
          <a:bodyPr wrap="square">
            <a:spAutoFit/>
          </a:bodyPr>
          <a:lstStyle/>
          <a:p>
            <a:pPr>
              <a:buClr>
                <a:srgbClr val="00ADC6"/>
              </a:buClr>
              <a:buSzPct val="144000"/>
            </a:pPr>
            <a:r>
              <a:rPr lang="fr-FR" sz="1400" dirty="0">
                <a:latin typeface="+mn-lt"/>
                <a:ea typeface="Cambria Math" panose="02040503050406030204" pitchFamily="18" charset="0"/>
              </a:rPr>
              <a:t>Test sur :</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Chili</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Année 2007</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Genre 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3D62BB-5E6F-7340-96DD-133C53919A8B}"/>
                  </a:ext>
                </a:extLst>
              </p:cNvPr>
              <p:cNvSpPr txBox="1"/>
              <p:nvPr/>
            </p:nvSpPr>
            <p:spPr bwMode="auto">
              <a:xfrm>
                <a:off x="234000" y="597152"/>
                <a:ext cx="5865949" cy="4924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rtlCol="0" anchor="b">
                <a:spAutoFit/>
              </a:bodyPr>
              <a:lstStyle/>
              <a:p>
                <a:pPr marL="342900" indent="-342900" eaLnBrk="1" hangingPunct="1">
                  <a:buFont typeface="+mj-lt"/>
                  <a:buAutoNum type="arabicPeriod" startAt="5"/>
                </a:pPr>
                <a:r>
                  <a:rPr lang="fr-FR" sz="1600" b="1" dirty="0">
                    <a:solidFill>
                      <a:srgbClr val="668980"/>
                    </a:solidFill>
                    <a:latin typeface="+mj-lt"/>
                    <a:cs typeface="Arial" pitchFamily="34" charset="0"/>
                  </a:rPr>
                  <a:t>Modifications des coefficients 27 et 28 (composante 2 et 3)</a:t>
                </a:r>
                <a:endParaRPr lang="fr-FR" b="1" dirty="0">
                  <a:solidFill>
                    <a:srgbClr val="668980"/>
                  </a:solidFill>
                  <a:latin typeface="+mj-lt"/>
                  <a:cs typeface="Arial" pitchFamily="34" charset="0"/>
                </a:endParaRPr>
              </a:p>
              <a:p>
                <a:pPr lvl="1" indent="0" eaLnBrk="1" hangingPunct="1"/>
                <a14:m>
                  <m:oMathPara xmlns:m="http://schemas.openxmlformats.org/officeDocument/2006/math">
                    <m:oMathParaPr>
                      <m:jc m:val="centerGroup"/>
                    </m:oMathParaPr>
                    <m:oMath xmlns:m="http://schemas.openxmlformats.org/officeDocument/2006/math">
                      <m:sSub>
                        <m:sSubPr>
                          <m:ctrlPr>
                            <a:rPr lang="fr-FR" b="0" i="1" smtClean="0">
                              <a:solidFill>
                                <a:srgbClr val="404040"/>
                              </a:solidFill>
                              <a:latin typeface="Cambria Math" panose="02040503050406030204" pitchFamily="18" charset="0"/>
                              <a:cs typeface="Arial" pitchFamily="34" charset="0"/>
                            </a:rPr>
                          </m:ctrlPr>
                        </m:sSubPr>
                        <m:e>
                          <m:r>
                            <m:rPr>
                              <m:sty m:val="p"/>
                            </m:rPr>
                            <a:rPr lang="el-GR" b="0" i="1" smtClean="0">
                              <a:solidFill>
                                <a:srgbClr val="404040"/>
                              </a:solidFill>
                              <a:latin typeface="Cambria Math" panose="02040503050406030204" pitchFamily="18" charset="0"/>
                              <a:ea typeface="Cambria Math" panose="02040503050406030204" pitchFamily="18" charset="0"/>
                              <a:cs typeface="Arial" pitchFamily="34" charset="0"/>
                            </a:rPr>
                            <m:t>α</m:t>
                          </m:r>
                        </m:e>
                        <m:sub>
                          <m:r>
                            <a:rPr lang="fr-FR" b="0" i="1" smtClean="0">
                              <a:solidFill>
                                <a:srgbClr val="404040"/>
                              </a:solidFill>
                              <a:latin typeface="Cambria Math" panose="02040503050406030204" pitchFamily="18" charset="0"/>
                              <a:ea typeface="Cambria Math" panose="02040503050406030204" pitchFamily="18" charset="0"/>
                              <a:cs typeface="Arial" pitchFamily="34" charset="0"/>
                            </a:rPr>
                            <m:t>27</m:t>
                          </m:r>
                        </m:sub>
                      </m:sSub>
                      <m:r>
                        <a:rPr lang="fr-FR" b="0" i="1" smtClean="0">
                          <a:solidFill>
                            <a:srgbClr val="404040"/>
                          </a:solidFill>
                          <a:latin typeface="Cambria Math" panose="02040503050406030204" pitchFamily="18" charset="0"/>
                          <a:cs typeface="Arial" pitchFamily="34" charset="0"/>
                        </a:rPr>
                        <m:t>=</m:t>
                      </m:r>
                      <m:sSub>
                        <m:sSubPr>
                          <m:ctrlPr>
                            <a:rPr lang="fr-FR" i="1">
                              <a:solidFill>
                                <a:srgbClr val="404040"/>
                              </a:solidFill>
                              <a:latin typeface="Cambria Math" panose="02040503050406030204" pitchFamily="18" charset="0"/>
                              <a:cs typeface="Arial" pitchFamily="34" charset="0"/>
                            </a:rPr>
                          </m:ctrlPr>
                        </m:sSubPr>
                        <m:e>
                          <m:r>
                            <m:rPr>
                              <m:sty m:val="p"/>
                            </m:rPr>
                            <a:rPr lang="el-GR" i="1">
                              <a:solidFill>
                                <a:srgbClr val="404040"/>
                              </a:solidFill>
                              <a:latin typeface="Cambria Math" panose="02040503050406030204" pitchFamily="18" charset="0"/>
                              <a:ea typeface="Cambria Math" panose="02040503050406030204" pitchFamily="18" charset="0"/>
                              <a:cs typeface="Arial" pitchFamily="34" charset="0"/>
                            </a:rPr>
                            <m:t>α</m:t>
                          </m:r>
                        </m:e>
                        <m:sub>
                          <m:r>
                            <a:rPr lang="fr-FR" i="1">
                              <a:solidFill>
                                <a:srgbClr val="404040"/>
                              </a:solidFill>
                              <a:latin typeface="Cambria Math" panose="02040503050406030204" pitchFamily="18" charset="0"/>
                              <a:ea typeface="Cambria Math" panose="02040503050406030204" pitchFamily="18" charset="0"/>
                              <a:cs typeface="Arial" pitchFamily="34" charset="0"/>
                            </a:rPr>
                            <m:t>2</m:t>
                          </m:r>
                          <m:r>
                            <a:rPr lang="fr-FR" b="0" i="1" smtClean="0">
                              <a:solidFill>
                                <a:srgbClr val="404040"/>
                              </a:solidFill>
                              <a:latin typeface="Cambria Math" panose="02040503050406030204" pitchFamily="18" charset="0"/>
                              <a:ea typeface="Cambria Math" panose="02040503050406030204" pitchFamily="18" charset="0"/>
                              <a:cs typeface="Arial" pitchFamily="34" charset="0"/>
                            </a:rPr>
                            <m:t>8</m:t>
                          </m:r>
                        </m:sub>
                      </m:sSub>
                      <m:r>
                        <a:rPr lang="fr-FR" b="0" i="1" smtClean="0">
                          <a:solidFill>
                            <a:srgbClr val="404040"/>
                          </a:solidFill>
                          <a:latin typeface="Cambria Math" panose="02040503050406030204" pitchFamily="18" charset="0"/>
                          <a:cs typeface="Arial" pitchFamily="34" charset="0"/>
                        </a:rPr>
                        <m:t>=0</m:t>
                      </m:r>
                    </m:oMath>
                  </m:oMathPara>
                </a14:m>
                <a:endParaRPr lang="fr-FR" dirty="0">
                  <a:solidFill>
                    <a:srgbClr val="404040"/>
                  </a:solidFill>
                  <a:latin typeface="+mj-lt"/>
                  <a:cs typeface="Arial" pitchFamily="34" charset="0"/>
                </a:endParaRPr>
              </a:p>
            </p:txBody>
          </p:sp>
        </mc:Choice>
        <mc:Fallback xmlns="">
          <p:sp>
            <p:nvSpPr>
              <p:cNvPr id="7" name="TextBox 6">
                <a:extLst>
                  <a:ext uri="{FF2B5EF4-FFF2-40B4-BE49-F238E27FC236}">
                    <a16:creationId xmlns:a16="http://schemas.microsoft.com/office/drawing/2014/main" id="{7B3D62BB-5E6F-7340-96DD-133C53919A8B}"/>
                  </a:ext>
                </a:extLst>
              </p:cNvPr>
              <p:cNvSpPr txBox="1">
                <a:spLocks noRot="1" noChangeAspect="1" noMove="1" noResize="1" noEditPoints="1" noAdjustHandles="1" noChangeArrowheads="1" noChangeShapeType="1" noTextEdit="1"/>
              </p:cNvSpPr>
              <p:nvPr/>
            </p:nvSpPr>
            <p:spPr bwMode="auto">
              <a:xfrm>
                <a:off x="234000" y="597152"/>
                <a:ext cx="5865949" cy="492443"/>
              </a:xfrm>
              <a:prstGeom prst="rect">
                <a:avLst/>
              </a:prstGeom>
              <a:blipFill>
                <a:blip r:embed="rId3"/>
                <a:stretch>
                  <a:fillRect l="-1944" t="-12500" b="-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pic>
        <p:nvPicPr>
          <p:cNvPr id="13" name="Picture 12">
            <a:extLst>
              <a:ext uri="{FF2B5EF4-FFF2-40B4-BE49-F238E27FC236}">
                <a16:creationId xmlns:a16="http://schemas.microsoft.com/office/drawing/2014/main" id="{C96DA3C4-6968-364A-93FB-3A9564C75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000" y="1127947"/>
            <a:ext cx="3648679" cy="3648679"/>
          </a:xfrm>
          <a:prstGeom prst="rect">
            <a:avLst/>
          </a:prstGeom>
        </p:spPr>
      </p:pic>
      <p:sp>
        <p:nvSpPr>
          <p:cNvPr id="9" name="Rectangle 8">
            <a:extLst>
              <a:ext uri="{FF2B5EF4-FFF2-40B4-BE49-F238E27FC236}">
                <a16:creationId xmlns:a16="http://schemas.microsoft.com/office/drawing/2014/main" id="{93F8F234-9582-F740-A1D0-7FE641C8A19A}"/>
              </a:ext>
            </a:extLst>
          </p:cNvPr>
          <p:cNvSpPr/>
          <p:nvPr/>
        </p:nvSpPr>
        <p:spPr>
          <a:xfrm>
            <a:off x="1184722" y="2681226"/>
            <a:ext cx="847278" cy="431346"/>
          </a:xfrm>
          <a:prstGeom prst="rect">
            <a:avLst/>
          </a:prstGeom>
          <a:noFill/>
          <a:ln>
            <a:solidFill>
              <a:srgbClr val="00AD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8" name="Table 17">
            <a:extLst>
              <a:ext uri="{FF2B5EF4-FFF2-40B4-BE49-F238E27FC236}">
                <a16:creationId xmlns:a16="http://schemas.microsoft.com/office/drawing/2014/main" id="{B63D5A1A-E7F4-DC4E-8F1E-916AEE9FAA1A}"/>
              </a:ext>
            </a:extLst>
          </p:cNvPr>
          <p:cNvGraphicFramePr>
            <a:graphicFrameLocks noGrp="1"/>
          </p:cNvGraphicFramePr>
          <p:nvPr>
            <p:extLst>
              <p:ext uri="{D42A27DB-BD31-4B8C-83A1-F6EECF244321}">
                <p14:modId xmlns:p14="http://schemas.microsoft.com/office/powerpoint/2010/main" val="3559061591"/>
              </p:ext>
            </p:extLst>
          </p:nvPr>
        </p:nvGraphicFramePr>
        <p:xfrm>
          <a:off x="4564413" y="1911350"/>
          <a:ext cx="3758716" cy="1320800"/>
        </p:xfrm>
        <a:graphic>
          <a:graphicData uri="http://schemas.openxmlformats.org/drawingml/2006/table">
            <a:tbl>
              <a:tblPr firstRow="1" bandRow="1">
                <a:tableStyleId>{5C22544A-7EE6-4342-B048-85BDC9FD1C3A}</a:tableStyleId>
              </a:tblPr>
              <a:tblGrid>
                <a:gridCol w="1266369">
                  <a:extLst>
                    <a:ext uri="{9D8B030D-6E8A-4147-A177-3AD203B41FA5}">
                      <a16:colId xmlns:a16="http://schemas.microsoft.com/office/drawing/2014/main" val="1163811667"/>
                    </a:ext>
                  </a:extLst>
                </a:gridCol>
                <a:gridCol w="2492347">
                  <a:extLst>
                    <a:ext uri="{9D8B030D-6E8A-4147-A177-3AD203B41FA5}">
                      <a16:colId xmlns:a16="http://schemas.microsoft.com/office/drawing/2014/main" val="1881822973"/>
                    </a:ext>
                  </a:extLst>
                </a:gridCol>
              </a:tblGrid>
              <a:tr h="370840">
                <a:tc>
                  <a:txBody>
                    <a:bodyPr/>
                    <a:lstStyle/>
                    <a:p>
                      <a:endParaRPr lang="fr-FR" dirty="0"/>
                    </a:p>
                  </a:txBody>
                  <a:tcPr/>
                </a:tc>
                <a:tc>
                  <a:txBody>
                    <a:bodyPr/>
                    <a:lstStyle/>
                    <a:p>
                      <a:pPr algn="ctr"/>
                      <a:r>
                        <a:rPr lang="fr-FR" dirty="0"/>
                        <a:t>Espérance de vie période à la naissance</a:t>
                      </a:r>
                    </a:p>
                  </a:txBody>
                  <a:tcPr anchor="ctr"/>
                </a:tc>
                <a:extLst>
                  <a:ext uri="{0D108BD9-81ED-4DB2-BD59-A6C34878D82A}">
                    <a16:rowId xmlns:a16="http://schemas.microsoft.com/office/drawing/2014/main" val="2028904514"/>
                  </a:ext>
                </a:extLst>
              </a:tr>
              <a:tr h="370840">
                <a:tc>
                  <a:txBody>
                    <a:bodyPr/>
                    <a:lstStyle/>
                    <a:p>
                      <a:r>
                        <a:rPr lang="fr-FR" dirty="0"/>
                        <a:t>Avant</a:t>
                      </a:r>
                    </a:p>
                  </a:txBody>
                  <a:tcPr/>
                </a:tc>
                <a:tc>
                  <a:txBody>
                    <a:bodyPr/>
                    <a:lstStyle/>
                    <a:p>
                      <a:pPr algn="ctr"/>
                      <a:r>
                        <a:rPr lang="fr-FR" dirty="0"/>
                        <a:t>74,03</a:t>
                      </a:r>
                    </a:p>
                  </a:txBody>
                  <a:tcPr/>
                </a:tc>
                <a:extLst>
                  <a:ext uri="{0D108BD9-81ED-4DB2-BD59-A6C34878D82A}">
                    <a16:rowId xmlns:a16="http://schemas.microsoft.com/office/drawing/2014/main" val="3203454365"/>
                  </a:ext>
                </a:extLst>
              </a:tr>
              <a:tr h="370840">
                <a:tc>
                  <a:txBody>
                    <a:bodyPr/>
                    <a:lstStyle/>
                    <a:p>
                      <a:r>
                        <a:rPr lang="fr-FR" dirty="0"/>
                        <a:t>Après</a:t>
                      </a:r>
                    </a:p>
                  </a:txBody>
                  <a:tcPr/>
                </a:tc>
                <a:tc>
                  <a:txBody>
                    <a:bodyPr/>
                    <a:lstStyle/>
                    <a:p>
                      <a:pPr algn="ctr"/>
                      <a:r>
                        <a:rPr lang="fr-FR" dirty="0"/>
                        <a:t>74,03</a:t>
                      </a:r>
                    </a:p>
                  </a:txBody>
                  <a:tcPr/>
                </a:tc>
                <a:extLst>
                  <a:ext uri="{0D108BD9-81ED-4DB2-BD59-A6C34878D82A}">
                    <a16:rowId xmlns:a16="http://schemas.microsoft.com/office/drawing/2014/main" val="2873862332"/>
                  </a:ext>
                </a:extLst>
              </a:tr>
            </a:tbl>
          </a:graphicData>
        </a:graphic>
      </p:graphicFrame>
      <p:pic>
        <p:nvPicPr>
          <p:cNvPr id="10" name="Picture 9">
            <a:extLst>
              <a:ext uri="{FF2B5EF4-FFF2-40B4-BE49-F238E27FC236}">
                <a16:creationId xmlns:a16="http://schemas.microsoft.com/office/drawing/2014/main" id="{06E50C54-A408-EE49-A5B8-3BD0878C7AB0}"/>
              </a:ext>
            </a:extLst>
          </p:cNvPr>
          <p:cNvPicPr>
            <a:picLocks noChangeAspect="1"/>
          </p:cNvPicPr>
          <p:nvPr/>
        </p:nvPicPr>
        <p:blipFill rotWithShape="1">
          <a:blip r:embed="rId5">
            <a:extLst>
              <a:ext uri="{28A0092B-C50C-407E-A947-70E740481C1C}">
                <a14:useLocalDpi xmlns:a14="http://schemas.microsoft.com/office/drawing/2010/main" val="0"/>
              </a:ext>
            </a:extLst>
          </a:blip>
          <a:srcRect l="25979" t="42521" r="51162" b="43422"/>
          <a:stretch/>
        </p:blipFill>
        <p:spPr>
          <a:xfrm>
            <a:off x="4564413" y="3378871"/>
            <a:ext cx="1825236" cy="1122418"/>
          </a:xfrm>
          <a:prstGeom prst="rect">
            <a:avLst/>
          </a:prstGeom>
        </p:spPr>
      </p:pic>
      <p:sp>
        <p:nvSpPr>
          <p:cNvPr id="2" name="TextBox 1">
            <a:extLst>
              <a:ext uri="{FF2B5EF4-FFF2-40B4-BE49-F238E27FC236}">
                <a16:creationId xmlns:a16="http://schemas.microsoft.com/office/drawing/2014/main" id="{813AC5F4-7326-2C47-B5DD-9EB55DB5DD15}"/>
              </a:ext>
            </a:extLst>
          </p:cNvPr>
          <p:cNvSpPr txBox="1"/>
          <p:nvPr/>
        </p:nvSpPr>
        <p:spPr bwMode="auto">
          <a:xfrm>
            <a:off x="6443771" y="3386082"/>
            <a:ext cx="187935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900" dirty="0">
                <a:solidFill>
                  <a:srgbClr val="404040"/>
                </a:solidFill>
                <a:latin typeface="+mj-lt"/>
                <a:cs typeface="Arial" pitchFamily="34" charset="0"/>
              </a:rPr>
              <a:t>Les coefficients 27 (composante 2) et 28 (composante 3) ne sont pas significatifs dans l’espérance de vie. </a:t>
            </a:r>
            <a:br>
              <a:rPr lang="fr-FR" sz="900" dirty="0">
                <a:solidFill>
                  <a:srgbClr val="404040"/>
                </a:solidFill>
                <a:latin typeface="+mj-lt"/>
                <a:cs typeface="Arial" pitchFamily="34" charset="0"/>
              </a:rPr>
            </a:br>
            <a:r>
              <a:rPr lang="fr-FR" sz="900" dirty="0">
                <a:solidFill>
                  <a:srgbClr val="404040"/>
                </a:solidFill>
                <a:latin typeface="+mj-lt"/>
                <a:cs typeface="Arial" pitchFamily="34" charset="0"/>
              </a:rPr>
              <a:t>A gauche les Splines correspondantes. </a:t>
            </a:r>
          </a:p>
        </p:txBody>
      </p:sp>
    </p:spTree>
    <p:extLst>
      <p:ext uri="{BB962C8B-B14F-4D97-AF65-F5344CB8AC3E}">
        <p14:creationId xmlns:p14="http://schemas.microsoft.com/office/powerpoint/2010/main" val="3263694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Sensibilité des coefficients </a:t>
            </a:r>
          </a:p>
        </p:txBody>
      </p:sp>
      <p:sp>
        <p:nvSpPr>
          <p:cNvPr id="11" name="Rectangle 10">
            <a:extLst>
              <a:ext uri="{FF2B5EF4-FFF2-40B4-BE49-F238E27FC236}">
                <a16:creationId xmlns:a16="http://schemas.microsoft.com/office/drawing/2014/main" id="{21963915-0D30-0D40-B893-23F75A81D250}"/>
              </a:ext>
            </a:extLst>
          </p:cNvPr>
          <p:cNvSpPr/>
          <p:nvPr/>
        </p:nvSpPr>
        <p:spPr>
          <a:xfrm>
            <a:off x="7525591" y="576011"/>
            <a:ext cx="1384409" cy="954107"/>
          </a:xfrm>
          <a:prstGeom prst="rect">
            <a:avLst/>
          </a:prstGeom>
          <a:ln w="19050">
            <a:solidFill>
              <a:srgbClr val="668980"/>
            </a:solidFill>
          </a:ln>
        </p:spPr>
        <p:txBody>
          <a:bodyPr wrap="square">
            <a:spAutoFit/>
          </a:bodyPr>
          <a:lstStyle/>
          <a:p>
            <a:pPr>
              <a:buClr>
                <a:srgbClr val="00ADC6"/>
              </a:buClr>
              <a:buSzPct val="144000"/>
            </a:pPr>
            <a:r>
              <a:rPr lang="fr-FR" sz="1400" dirty="0">
                <a:latin typeface="+mn-lt"/>
                <a:ea typeface="Cambria Math" panose="02040503050406030204" pitchFamily="18" charset="0"/>
              </a:rPr>
              <a:t>Test sur :</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Chili</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Année 2007</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Genre 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3D62BB-5E6F-7340-96DD-133C53919A8B}"/>
                  </a:ext>
                </a:extLst>
              </p:cNvPr>
              <p:cNvSpPr txBox="1"/>
              <p:nvPr/>
            </p:nvSpPr>
            <p:spPr bwMode="auto">
              <a:xfrm>
                <a:off x="234000" y="597152"/>
                <a:ext cx="5865949" cy="4924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rtlCol="0" anchor="b">
                <a:spAutoFit/>
              </a:bodyPr>
              <a:lstStyle/>
              <a:p>
                <a:pPr marL="342900" indent="-342900" eaLnBrk="1" hangingPunct="1">
                  <a:buFont typeface="+mj-lt"/>
                  <a:buAutoNum type="arabicPeriod" startAt="5"/>
                </a:pPr>
                <a:r>
                  <a:rPr lang="fr-FR" sz="1600" b="1" dirty="0">
                    <a:solidFill>
                      <a:srgbClr val="668980"/>
                    </a:solidFill>
                    <a:latin typeface="+mj-lt"/>
                    <a:cs typeface="Arial" pitchFamily="34" charset="0"/>
                  </a:rPr>
                  <a:t>Modifications des coefficients </a:t>
                </a:r>
                <a:endParaRPr lang="fr-FR" b="1" dirty="0">
                  <a:solidFill>
                    <a:srgbClr val="668980"/>
                  </a:solidFill>
                  <a:latin typeface="+mj-lt"/>
                  <a:cs typeface="Arial" pitchFamily="34" charset="0"/>
                </a:endParaRPr>
              </a:p>
              <a:p>
                <a:pPr lvl="1" indent="0" eaLnBrk="1" hangingPunct="1"/>
                <a14:m>
                  <m:oMathPara xmlns:m="http://schemas.openxmlformats.org/officeDocument/2006/math">
                    <m:oMathParaPr>
                      <m:jc m:val="centerGroup"/>
                    </m:oMathParaPr>
                    <m:oMath xmlns:m="http://schemas.openxmlformats.org/officeDocument/2006/math">
                      <m:sSub>
                        <m:sSubPr>
                          <m:ctrlPr>
                            <a:rPr lang="fr-FR" b="0" i="1" smtClean="0">
                              <a:solidFill>
                                <a:srgbClr val="404040"/>
                              </a:solidFill>
                              <a:latin typeface="Cambria Math" panose="02040503050406030204" pitchFamily="18" charset="0"/>
                              <a:cs typeface="Arial" pitchFamily="34" charset="0"/>
                            </a:rPr>
                          </m:ctrlPr>
                        </m:sSubPr>
                        <m:e>
                          <m:r>
                            <m:rPr>
                              <m:sty m:val="p"/>
                            </m:rPr>
                            <a:rPr lang="el-GR" b="0" i="1" smtClean="0">
                              <a:solidFill>
                                <a:srgbClr val="404040"/>
                              </a:solidFill>
                              <a:latin typeface="Cambria Math" panose="02040503050406030204" pitchFamily="18" charset="0"/>
                              <a:ea typeface="Cambria Math" panose="02040503050406030204" pitchFamily="18" charset="0"/>
                              <a:cs typeface="Arial" pitchFamily="34" charset="0"/>
                            </a:rPr>
                            <m:t>α</m:t>
                          </m:r>
                        </m:e>
                        <m:sub>
                          <m:r>
                            <a:rPr lang="fr-FR" b="0" i="1" smtClean="0">
                              <a:solidFill>
                                <a:srgbClr val="404040"/>
                              </a:solidFill>
                              <a:latin typeface="Cambria Math" panose="02040503050406030204" pitchFamily="18" charset="0"/>
                              <a:ea typeface="Cambria Math" panose="02040503050406030204" pitchFamily="18" charset="0"/>
                              <a:cs typeface="Arial" pitchFamily="34" charset="0"/>
                            </a:rPr>
                            <m:t>27</m:t>
                          </m:r>
                        </m:sub>
                      </m:sSub>
                      <m:r>
                        <a:rPr lang="fr-FR" b="0" i="1" smtClean="0">
                          <a:solidFill>
                            <a:srgbClr val="404040"/>
                          </a:solidFill>
                          <a:latin typeface="Cambria Math" panose="02040503050406030204" pitchFamily="18" charset="0"/>
                          <a:cs typeface="Arial" pitchFamily="34" charset="0"/>
                        </a:rPr>
                        <m:t>=</m:t>
                      </m:r>
                      <m:sSub>
                        <m:sSubPr>
                          <m:ctrlPr>
                            <a:rPr lang="fr-FR" i="1">
                              <a:solidFill>
                                <a:srgbClr val="404040"/>
                              </a:solidFill>
                              <a:latin typeface="Cambria Math" panose="02040503050406030204" pitchFamily="18" charset="0"/>
                              <a:cs typeface="Arial" pitchFamily="34" charset="0"/>
                            </a:rPr>
                          </m:ctrlPr>
                        </m:sSubPr>
                        <m:e>
                          <m:r>
                            <m:rPr>
                              <m:sty m:val="p"/>
                            </m:rPr>
                            <a:rPr lang="el-GR" i="1">
                              <a:solidFill>
                                <a:srgbClr val="404040"/>
                              </a:solidFill>
                              <a:latin typeface="Cambria Math" panose="02040503050406030204" pitchFamily="18" charset="0"/>
                              <a:ea typeface="Cambria Math" panose="02040503050406030204" pitchFamily="18" charset="0"/>
                              <a:cs typeface="Arial" pitchFamily="34" charset="0"/>
                            </a:rPr>
                            <m:t>α</m:t>
                          </m:r>
                        </m:e>
                        <m:sub>
                          <m:r>
                            <a:rPr lang="fr-FR" i="1">
                              <a:solidFill>
                                <a:srgbClr val="404040"/>
                              </a:solidFill>
                              <a:latin typeface="Cambria Math" panose="02040503050406030204" pitchFamily="18" charset="0"/>
                              <a:ea typeface="Cambria Math" panose="02040503050406030204" pitchFamily="18" charset="0"/>
                              <a:cs typeface="Arial" pitchFamily="34" charset="0"/>
                            </a:rPr>
                            <m:t>2</m:t>
                          </m:r>
                          <m:r>
                            <a:rPr lang="fr-FR" b="0" i="1" smtClean="0">
                              <a:solidFill>
                                <a:srgbClr val="404040"/>
                              </a:solidFill>
                              <a:latin typeface="Cambria Math" panose="02040503050406030204" pitchFamily="18" charset="0"/>
                              <a:ea typeface="Cambria Math" panose="02040503050406030204" pitchFamily="18" charset="0"/>
                              <a:cs typeface="Arial" pitchFamily="34" charset="0"/>
                            </a:rPr>
                            <m:t>8</m:t>
                          </m:r>
                        </m:sub>
                      </m:sSub>
                      <m:r>
                        <a:rPr lang="fr-FR" b="0" i="1" smtClean="0">
                          <a:solidFill>
                            <a:srgbClr val="404040"/>
                          </a:solidFill>
                          <a:latin typeface="Cambria Math" panose="02040503050406030204" pitchFamily="18" charset="0"/>
                          <a:cs typeface="Arial" pitchFamily="34" charset="0"/>
                        </a:rPr>
                        <m:t>=</m:t>
                      </m:r>
                      <m:sSub>
                        <m:sSubPr>
                          <m:ctrlPr>
                            <a:rPr lang="fr-FR" i="1">
                              <a:solidFill>
                                <a:srgbClr val="404040"/>
                              </a:solidFill>
                              <a:latin typeface="Cambria Math" panose="02040503050406030204" pitchFamily="18" charset="0"/>
                              <a:cs typeface="Arial" pitchFamily="34" charset="0"/>
                            </a:rPr>
                          </m:ctrlPr>
                        </m:sSubPr>
                        <m:e>
                          <m:r>
                            <m:rPr>
                              <m:sty m:val="p"/>
                            </m:rPr>
                            <a:rPr lang="el-GR" i="1">
                              <a:solidFill>
                                <a:srgbClr val="404040"/>
                              </a:solidFill>
                              <a:latin typeface="Cambria Math" panose="02040503050406030204" pitchFamily="18" charset="0"/>
                              <a:ea typeface="Cambria Math" panose="02040503050406030204" pitchFamily="18" charset="0"/>
                              <a:cs typeface="Arial" pitchFamily="34" charset="0"/>
                            </a:rPr>
                            <m:t>α</m:t>
                          </m:r>
                        </m:e>
                        <m:sub>
                          <m:r>
                            <a:rPr lang="fr-FR" b="0" i="1" smtClean="0">
                              <a:solidFill>
                                <a:srgbClr val="404040"/>
                              </a:solidFill>
                              <a:latin typeface="Cambria Math" panose="02040503050406030204" pitchFamily="18" charset="0"/>
                              <a:ea typeface="Cambria Math" panose="02040503050406030204" pitchFamily="18" charset="0"/>
                              <a:cs typeface="Arial" pitchFamily="34" charset="0"/>
                            </a:rPr>
                            <m:t>3</m:t>
                          </m:r>
                        </m:sub>
                      </m:sSub>
                      <m:r>
                        <a:rPr lang="fr-FR" b="0" i="1" smtClean="0">
                          <a:solidFill>
                            <a:srgbClr val="404040"/>
                          </a:solidFill>
                          <a:latin typeface="Cambria Math" panose="02040503050406030204" pitchFamily="18" charset="0"/>
                          <a:ea typeface="Cambria Math" panose="02040503050406030204" pitchFamily="18" charset="0"/>
                          <a:cs typeface="Arial" pitchFamily="34" charset="0"/>
                        </a:rPr>
                        <m:t>=</m:t>
                      </m:r>
                      <m:sSub>
                        <m:sSubPr>
                          <m:ctrlPr>
                            <a:rPr lang="fr-FR" i="1">
                              <a:solidFill>
                                <a:srgbClr val="404040"/>
                              </a:solidFill>
                              <a:latin typeface="Cambria Math" panose="02040503050406030204" pitchFamily="18" charset="0"/>
                              <a:cs typeface="Arial" pitchFamily="34" charset="0"/>
                            </a:rPr>
                          </m:ctrlPr>
                        </m:sSubPr>
                        <m:e>
                          <m:r>
                            <m:rPr>
                              <m:sty m:val="p"/>
                            </m:rPr>
                            <a:rPr lang="el-GR" i="1">
                              <a:solidFill>
                                <a:srgbClr val="404040"/>
                              </a:solidFill>
                              <a:latin typeface="Cambria Math" panose="02040503050406030204" pitchFamily="18" charset="0"/>
                              <a:ea typeface="Cambria Math" panose="02040503050406030204" pitchFamily="18" charset="0"/>
                              <a:cs typeface="Arial" pitchFamily="34" charset="0"/>
                            </a:rPr>
                            <m:t>α</m:t>
                          </m:r>
                        </m:e>
                        <m:sub>
                          <m:r>
                            <a:rPr lang="fr-FR" b="0" i="1" smtClean="0">
                              <a:solidFill>
                                <a:srgbClr val="404040"/>
                              </a:solidFill>
                              <a:latin typeface="Cambria Math" panose="02040503050406030204" pitchFamily="18" charset="0"/>
                              <a:ea typeface="Cambria Math" panose="02040503050406030204" pitchFamily="18" charset="0"/>
                              <a:cs typeface="Arial" pitchFamily="34" charset="0"/>
                            </a:rPr>
                            <m:t>52</m:t>
                          </m:r>
                        </m:sub>
                      </m:sSub>
                      <m:r>
                        <a:rPr lang="fr-FR" b="0" i="1" smtClean="0">
                          <a:solidFill>
                            <a:srgbClr val="404040"/>
                          </a:solidFill>
                          <a:latin typeface="Cambria Math" panose="02040503050406030204" pitchFamily="18" charset="0"/>
                          <a:ea typeface="Cambria Math" panose="02040503050406030204" pitchFamily="18" charset="0"/>
                          <a:cs typeface="Arial" pitchFamily="34" charset="0"/>
                        </a:rPr>
                        <m:t>=</m:t>
                      </m:r>
                      <m:r>
                        <a:rPr lang="fr-FR" b="0" i="1" smtClean="0">
                          <a:solidFill>
                            <a:srgbClr val="404040"/>
                          </a:solidFill>
                          <a:latin typeface="Cambria Math" panose="02040503050406030204" pitchFamily="18" charset="0"/>
                          <a:cs typeface="Arial" pitchFamily="34" charset="0"/>
                        </a:rPr>
                        <m:t>0</m:t>
                      </m:r>
                    </m:oMath>
                  </m:oMathPara>
                </a14:m>
                <a:endParaRPr lang="fr-FR" dirty="0">
                  <a:solidFill>
                    <a:srgbClr val="404040"/>
                  </a:solidFill>
                  <a:latin typeface="+mj-lt"/>
                  <a:cs typeface="Arial" pitchFamily="34" charset="0"/>
                </a:endParaRPr>
              </a:p>
            </p:txBody>
          </p:sp>
        </mc:Choice>
        <mc:Fallback xmlns="">
          <p:sp>
            <p:nvSpPr>
              <p:cNvPr id="7" name="TextBox 6">
                <a:extLst>
                  <a:ext uri="{FF2B5EF4-FFF2-40B4-BE49-F238E27FC236}">
                    <a16:creationId xmlns:a16="http://schemas.microsoft.com/office/drawing/2014/main" id="{7B3D62BB-5E6F-7340-96DD-133C53919A8B}"/>
                  </a:ext>
                </a:extLst>
              </p:cNvPr>
              <p:cNvSpPr txBox="1">
                <a:spLocks noRot="1" noChangeAspect="1" noMove="1" noResize="1" noEditPoints="1" noAdjustHandles="1" noChangeArrowheads="1" noChangeShapeType="1" noTextEdit="1"/>
              </p:cNvSpPr>
              <p:nvPr/>
            </p:nvSpPr>
            <p:spPr bwMode="auto">
              <a:xfrm>
                <a:off x="234000" y="597152"/>
                <a:ext cx="5865949" cy="492443"/>
              </a:xfrm>
              <a:prstGeom prst="rect">
                <a:avLst/>
              </a:prstGeom>
              <a:blipFill>
                <a:blip r:embed="rId3"/>
                <a:stretch>
                  <a:fillRect l="-1944" t="-12500" b="-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pic>
        <p:nvPicPr>
          <p:cNvPr id="13" name="Picture 12">
            <a:extLst>
              <a:ext uri="{FF2B5EF4-FFF2-40B4-BE49-F238E27FC236}">
                <a16:creationId xmlns:a16="http://schemas.microsoft.com/office/drawing/2014/main" id="{C96DA3C4-6968-364A-93FB-3A9564C75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000" y="1127947"/>
            <a:ext cx="3648679" cy="3648679"/>
          </a:xfrm>
          <a:prstGeom prst="rect">
            <a:avLst/>
          </a:prstGeom>
        </p:spPr>
      </p:pic>
      <p:sp>
        <p:nvSpPr>
          <p:cNvPr id="9" name="Rectangle 8">
            <a:extLst>
              <a:ext uri="{FF2B5EF4-FFF2-40B4-BE49-F238E27FC236}">
                <a16:creationId xmlns:a16="http://schemas.microsoft.com/office/drawing/2014/main" id="{93F8F234-9582-F740-A1D0-7FE641C8A19A}"/>
              </a:ext>
            </a:extLst>
          </p:cNvPr>
          <p:cNvSpPr/>
          <p:nvPr/>
        </p:nvSpPr>
        <p:spPr>
          <a:xfrm>
            <a:off x="1184722" y="2681226"/>
            <a:ext cx="847278" cy="431346"/>
          </a:xfrm>
          <a:prstGeom prst="rect">
            <a:avLst/>
          </a:prstGeom>
          <a:noFill/>
          <a:ln>
            <a:solidFill>
              <a:srgbClr val="00AD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8" name="Table 17">
            <a:extLst>
              <a:ext uri="{FF2B5EF4-FFF2-40B4-BE49-F238E27FC236}">
                <a16:creationId xmlns:a16="http://schemas.microsoft.com/office/drawing/2014/main" id="{B63D5A1A-E7F4-DC4E-8F1E-916AEE9FAA1A}"/>
              </a:ext>
            </a:extLst>
          </p:cNvPr>
          <p:cNvGraphicFramePr>
            <a:graphicFrameLocks noGrp="1"/>
          </p:cNvGraphicFramePr>
          <p:nvPr>
            <p:extLst>
              <p:ext uri="{D42A27DB-BD31-4B8C-83A1-F6EECF244321}">
                <p14:modId xmlns:p14="http://schemas.microsoft.com/office/powerpoint/2010/main" val="2911872516"/>
              </p:ext>
            </p:extLst>
          </p:nvPr>
        </p:nvGraphicFramePr>
        <p:xfrm>
          <a:off x="4564413" y="1911350"/>
          <a:ext cx="3758716" cy="1320800"/>
        </p:xfrm>
        <a:graphic>
          <a:graphicData uri="http://schemas.openxmlformats.org/drawingml/2006/table">
            <a:tbl>
              <a:tblPr firstRow="1" bandRow="1">
                <a:tableStyleId>{5C22544A-7EE6-4342-B048-85BDC9FD1C3A}</a:tableStyleId>
              </a:tblPr>
              <a:tblGrid>
                <a:gridCol w="1266369">
                  <a:extLst>
                    <a:ext uri="{9D8B030D-6E8A-4147-A177-3AD203B41FA5}">
                      <a16:colId xmlns:a16="http://schemas.microsoft.com/office/drawing/2014/main" val="1163811667"/>
                    </a:ext>
                  </a:extLst>
                </a:gridCol>
                <a:gridCol w="2492347">
                  <a:extLst>
                    <a:ext uri="{9D8B030D-6E8A-4147-A177-3AD203B41FA5}">
                      <a16:colId xmlns:a16="http://schemas.microsoft.com/office/drawing/2014/main" val="1881822973"/>
                    </a:ext>
                  </a:extLst>
                </a:gridCol>
              </a:tblGrid>
              <a:tr h="370840">
                <a:tc>
                  <a:txBody>
                    <a:bodyPr/>
                    <a:lstStyle/>
                    <a:p>
                      <a:endParaRPr lang="fr-FR" dirty="0"/>
                    </a:p>
                  </a:txBody>
                  <a:tcPr/>
                </a:tc>
                <a:tc>
                  <a:txBody>
                    <a:bodyPr/>
                    <a:lstStyle/>
                    <a:p>
                      <a:pPr algn="ctr"/>
                      <a:r>
                        <a:rPr lang="fr-FR" dirty="0"/>
                        <a:t>Espérance de vie période à la naissance</a:t>
                      </a:r>
                    </a:p>
                  </a:txBody>
                  <a:tcPr anchor="ctr"/>
                </a:tc>
                <a:extLst>
                  <a:ext uri="{0D108BD9-81ED-4DB2-BD59-A6C34878D82A}">
                    <a16:rowId xmlns:a16="http://schemas.microsoft.com/office/drawing/2014/main" val="2028904514"/>
                  </a:ext>
                </a:extLst>
              </a:tr>
              <a:tr h="370840">
                <a:tc>
                  <a:txBody>
                    <a:bodyPr/>
                    <a:lstStyle/>
                    <a:p>
                      <a:r>
                        <a:rPr lang="fr-FR" dirty="0"/>
                        <a:t>Avant</a:t>
                      </a:r>
                    </a:p>
                  </a:txBody>
                  <a:tcPr/>
                </a:tc>
                <a:tc>
                  <a:txBody>
                    <a:bodyPr/>
                    <a:lstStyle/>
                    <a:p>
                      <a:pPr algn="ctr"/>
                      <a:r>
                        <a:rPr lang="fr-FR" dirty="0"/>
                        <a:t>74,03</a:t>
                      </a:r>
                    </a:p>
                  </a:txBody>
                  <a:tcPr/>
                </a:tc>
                <a:extLst>
                  <a:ext uri="{0D108BD9-81ED-4DB2-BD59-A6C34878D82A}">
                    <a16:rowId xmlns:a16="http://schemas.microsoft.com/office/drawing/2014/main" val="3203454365"/>
                  </a:ext>
                </a:extLst>
              </a:tr>
              <a:tr h="370840">
                <a:tc>
                  <a:txBody>
                    <a:bodyPr/>
                    <a:lstStyle/>
                    <a:p>
                      <a:r>
                        <a:rPr lang="fr-FR" dirty="0"/>
                        <a:t>Après</a:t>
                      </a:r>
                    </a:p>
                  </a:txBody>
                  <a:tcPr/>
                </a:tc>
                <a:tc>
                  <a:txBody>
                    <a:bodyPr/>
                    <a:lstStyle/>
                    <a:p>
                      <a:pPr algn="ctr"/>
                      <a:r>
                        <a:rPr lang="fr-FR" dirty="0"/>
                        <a:t>74,02</a:t>
                      </a:r>
                    </a:p>
                  </a:txBody>
                  <a:tcPr/>
                </a:tc>
                <a:extLst>
                  <a:ext uri="{0D108BD9-81ED-4DB2-BD59-A6C34878D82A}">
                    <a16:rowId xmlns:a16="http://schemas.microsoft.com/office/drawing/2014/main" val="2873862332"/>
                  </a:ext>
                </a:extLst>
              </a:tr>
            </a:tbl>
          </a:graphicData>
        </a:graphic>
      </p:graphicFrame>
      <p:sp>
        <p:nvSpPr>
          <p:cNvPr id="12" name="Rectangle 11">
            <a:extLst>
              <a:ext uri="{FF2B5EF4-FFF2-40B4-BE49-F238E27FC236}">
                <a16:creationId xmlns:a16="http://schemas.microsoft.com/office/drawing/2014/main" id="{B63EF9F4-D0DF-9742-BF81-AE8780091105}"/>
              </a:ext>
            </a:extLst>
          </p:cNvPr>
          <p:cNvSpPr/>
          <p:nvPr/>
        </p:nvSpPr>
        <p:spPr>
          <a:xfrm>
            <a:off x="1184723" y="1197033"/>
            <a:ext cx="411322" cy="482137"/>
          </a:xfrm>
          <a:prstGeom prst="rect">
            <a:avLst/>
          </a:prstGeom>
          <a:noFill/>
          <a:ln>
            <a:solidFill>
              <a:srgbClr val="00AD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02C629B8-3884-8E4C-A339-031C867797A2}"/>
              </a:ext>
            </a:extLst>
          </p:cNvPr>
          <p:cNvSpPr/>
          <p:nvPr/>
        </p:nvSpPr>
        <p:spPr>
          <a:xfrm>
            <a:off x="1594817" y="4192387"/>
            <a:ext cx="411322" cy="482137"/>
          </a:xfrm>
          <a:prstGeom prst="rect">
            <a:avLst/>
          </a:prstGeom>
          <a:noFill/>
          <a:ln>
            <a:solidFill>
              <a:srgbClr val="00AD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049707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Sensibilité des coefficients </a:t>
            </a:r>
          </a:p>
        </p:txBody>
      </p:sp>
      <p:sp>
        <p:nvSpPr>
          <p:cNvPr id="11" name="Rectangle 10">
            <a:extLst>
              <a:ext uri="{FF2B5EF4-FFF2-40B4-BE49-F238E27FC236}">
                <a16:creationId xmlns:a16="http://schemas.microsoft.com/office/drawing/2014/main" id="{21963915-0D30-0D40-B893-23F75A81D250}"/>
              </a:ext>
            </a:extLst>
          </p:cNvPr>
          <p:cNvSpPr/>
          <p:nvPr/>
        </p:nvSpPr>
        <p:spPr>
          <a:xfrm>
            <a:off x="7525591" y="576011"/>
            <a:ext cx="1384409" cy="954107"/>
          </a:xfrm>
          <a:prstGeom prst="rect">
            <a:avLst/>
          </a:prstGeom>
          <a:ln w="19050">
            <a:solidFill>
              <a:srgbClr val="668980"/>
            </a:solidFill>
          </a:ln>
        </p:spPr>
        <p:txBody>
          <a:bodyPr wrap="square">
            <a:spAutoFit/>
          </a:bodyPr>
          <a:lstStyle/>
          <a:p>
            <a:pPr>
              <a:buClr>
                <a:srgbClr val="00ADC6"/>
              </a:buClr>
              <a:buSzPct val="144000"/>
            </a:pPr>
            <a:r>
              <a:rPr lang="fr-FR" sz="1400" dirty="0">
                <a:latin typeface="+mn-lt"/>
                <a:ea typeface="Cambria Math" panose="02040503050406030204" pitchFamily="18" charset="0"/>
              </a:rPr>
              <a:t>Test sur :</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Chili</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Année 2007</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Genre 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3D62BB-5E6F-7340-96DD-133C53919A8B}"/>
                  </a:ext>
                </a:extLst>
              </p:cNvPr>
              <p:cNvSpPr txBox="1"/>
              <p:nvPr/>
            </p:nvSpPr>
            <p:spPr bwMode="auto">
              <a:xfrm>
                <a:off x="234000" y="597152"/>
                <a:ext cx="5865949" cy="4924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rtlCol="0" anchor="b">
                <a:spAutoFit/>
              </a:bodyPr>
              <a:lstStyle/>
              <a:p>
                <a:pPr marL="342900" indent="-342900" eaLnBrk="1" hangingPunct="1">
                  <a:buFont typeface="+mj-lt"/>
                  <a:buAutoNum type="arabicPeriod" startAt="5"/>
                </a:pPr>
                <a:r>
                  <a:rPr lang="fr-FR" sz="1600" b="1" dirty="0">
                    <a:solidFill>
                      <a:srgbClr val="668980"/>
                    </a:solidFill>
                    <a:latin typeface="+mj-lt"/>
                    <a:cs typeface="Arial" pitchFamily="34" charset="0"/>
                  </a:rPr>
                  <a:t>Modifications des coefficients </a:t>
                </a:r>
                <a:endParaRPr lang="fr-FR" b="1" dirty="0">
                  <a:solidFill>
                    <a:srgbClr val="668980"/>
                  </a:solidFill>
                  <a:latin typeface="+mj-lt"/>
                  <a:cs typeface="Arial" pitchFamily="34" charset="0"/>
                </a:endParaRPr>
              </a:p>
              <a:p>
                <a:pPr lvl="1" indent="0" eaLnBrk="1" hangingPunct="1"/>
                <a14:m>
                  <m:oMathPara xmlns:m="http://schemas.openxmlformats.org/officeDocument/2006/math">
                    <m:oMathParaPr>
                      <m:jc m:val="centerGroup"/>
                    </m:oMathParaPr>
                    <m:oMath xmlns:m="http://schemas.openxmlformats.org/officeDocument/2006/math">
                      <m:sSub>
                        <m:sSubPr>
                          <m:ctrlPr>
                            <a:rPr lang="fr-FR" b="0" i="1" smtClean="0">
                              <a:solidFill>
                                <a:srgbClr val="404040"/>
                              </a:solidFill>
                              <a:latin typeface="Cambria Math" panose="02040503050406030204" pitchFamily="18" charset="0"/>
                              <a:cs typeface="Arial" pitchFamily="34" charset="0"/>
                            </a:rPr>
                          </m:ctrlPr>
                        </m:sSubPr>
                        <m:e>
                          <m:r>
                            <m:rPr>
                              <m:sty m:val="p"/>
                            </m:rPr>
                            <a:rPr lang="el-GR" b="0" i="1" smtClean="0">
                              <a:solidFill>
                                <a:srgbClr val="404040"/>
                              </a:solidFill>
                              <a:latin typeface="Cambria Math" panose="02040503050406030204" pitchFamily="18" charset="0"/>
                              <a:ea typeface="Cambria Math" panose="02040503050406030204" pitchFamily="18" charset="0"/>
                              <a:cs typeface="Arial" pitchFamily="34" charset="0"/>
                            </a:rPr>
                            <m:t>α</m:t>
                          </m:r>
                        </m:e>
                        <m:sub>
                          <m:r>
                            <a:rPr lang="fr-FR" b="0" i="1" smtClean="0">
                              <a:solidFill>
                                <a:srgbClr val="404040"/>
                              </a:solidFill>
                              <a:latin typeface="Cambria Math" panose="02040503050406030204" pitchFamily="18" charset="0"/>
                              <a:ea typeface="Cambria Math" panose="02040503050406030204" pitchFamily="18" charset="0"/>
                              <a:cs typeface="Arial" pitchFamily="34" charset="0"/>
                            </a:rPr>
                            <m:t>29</m:t>
                          </m:r>
                        </m:sub>
                      </m:sSub>
                      <m:r>
                        <a:rPr lang="fr-FR" b="0" i="1" smtClean="0">
                          <a:solidFill>
                            <a:srgbClr val="404040"/>
                          </a:solidFill>
                          <a:latin typeface="Cambria Math" panose="02040503050406030204" pitchFamily="18" charset="0"/>
                          <a:ea typeface="Cambria Math" panose="02040503050406030204" pitchFamily="18" charset="0"/>
                          <a:cs typeface="Arial" pitchFamily="34" charset="0"/>
                        </a:rPr>
                        <m:t>=</m:t>
                      </m:r>
                      <m:r>
                        <a:rPr lang="fr-FR" b="0" i="1" smtClean="0">
                          <a:solidFill>
                            <a:srgbClr val="404040"/>
                          </a:solidFill>
                          <a:latin typeface="Cambria Math" panose="02040503050406030204" pitchFamily="18" charset="0"/>
                          <a:cs typeface="Arial" pitchFamily="34" charset="0"/>
                        </a:rPr>
                        <m:t>0</m:t>
                      </m:r>
                    </m:oMath>
                  </m:oMathPara>
                </a14:m>
                <a:endParaRPr lang="fr-FR" dirty="0">
                  <a:solidFill>
                    <a:srgbClr val="404040"/>
                  </a:solidFill>
                  <a:latin typeface="+mj-lt"/>
                  <a:cs typeface="Arial" pitchFamily="34" charset="0"/>
                </a:endParaRPr>
              </a:p>
            </p:txBody>
          </p:sp>
        </mc:Choice>
        <mc:Fallback xmlns="">
          <p:sp>
            <p:nvSpPr>
              <p:cNvPr id="7" name="TextBox 6">
                <a:extLst>
                  <a:ext uri="{FF2B5EF4-FFF2-40B4-BE49-F238E27FC236}">
                    <a16:creationId xmlns:a16="http://schemas.microsoft.com/office/drawing/2014/main" id="{7B3D62BB-5E6F-7340-96DD-133C53919A8B}"/>
                  </a:ext>
                </a:extLst>
              </p:cNvPr>
              <p:cNvSpPr txBox="1">
                <a:spLocks noRot="1" noChangeAspect="1" noMove="1" noResize="1" noEditPoints="1" noAdjustHandles="1" noChangeArrowheads="1" noChangeShapeType="1" noTextEdit="1"/>
              </p:cNvSpPr>
              <p:nvPr/>
            </p:nvSpPr>
            <p:spPr bwMode="auto">
              <a:xfrm>
                <a:off x="234000" y="597152"/>
                <a:ext cx="5865949" cy="492443"/>
              </a:xfrm>
              <a:prstGeom prst="rect">
                <a:avLst/>
              </a:prstGeom>
              <a:blipFill>
                <a:blip r:embed="rId3"/>
                <a:stretch>
                  <a:fillRect l="-1944" t="-12500" b="-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pic>
        <p:nvPicPr>
          <p:cNvPr id="13" name="Picture 12">
            <a:extLst>
              <a:ext uri="{FF2B5EF4-FFF2-40B4-BE49-F238E27FC236}">
                <a16:creationId xmlns:a16="http://schemas.microsoft.com/office/drawing/2014/main" id="{C96DA3C4-6968-364A-93FB-3A9564C75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000" y="1127947"/>
            <a:ext cx="3648679" cy="3648679"/>
          </a:xfrm>
          <a:prstGeom prst="rect">
            <a:avLst/>
          </a:prstGeom>
        </p:spPr>
      </p:pic>
      <p:sp>
        <p:nvSpPr>
          <p:cNvPr id="9" name="Rectangle 8">
            <a:extLst>
              <a:ext uri="{FF2B5EF4-FFF2-40B4-BE49-F238E27FC236}">
                <a16:creationId xmlns:a16="http://schemas.microsoft.com/office/drawing/2014/main" id="{93F8F234-9582-F740-A1D0-7FE641C8A19A}"/>
              </a:ext>
            </a:extLst>
          </p:cNvPr>
          <p:cNvSpPr/>
          <p:nvPr/>
        </p:nvSpPr>
        <p:spPr>
          <a:xfrm>
            <a:off x="2010323" y="2720105"/>
            <a:ext cx="411322" cy="437263"/>
          </a:xfrm>
          <a:prstGeom prst="rect">
            <a:avLst/>
          </a:prstGeom>
          <a:noFill/>
          <a:ln>
            <a:solidFill>
              <a:srgbClr val="00AD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8" name="Table 17">
            <a:extLst>
              <a:ext uri="{FF2B5EF4-FFF2-40B4-BE49-F238E27FC236}">
                <a16:creationId xmlns:a16="http://schemas.microsoft.com/office/drawing/2014/main" id="{B63D5A1A-E7F4-DC4E-8F1E-916AEE9FAA1A}"/>
              </a:ext>
            </a:extLst>
          </p:cNvPr>
          <p:cNvGraphicFramePr>
            <a:graphicFrameLocks noGrp="1"/>
          </p:cNvGraphicFramePr>
          <p:nvPr>
            <p:extLst>
              <p:ext uri="{D42A27DB-BD31-4B8C-83A1-F6EECF244321}">
                <p14:modId xmlns:p14="http://schemas.microsoft.com/office/powerpoint/2010/main" val="3338711341"/>
              </p:ext>
            </p:extLst>
          </p:nvPr>
        </p:nvGraphicFramePr>
        <p:xfrm>
          <a:off x="4564413" y="1911350"/>
          <a:ext cx="3758716" cy="1320800"/>
        </p:xfrm>
        <a:graphic>
          <a:graphicData uri="http://schemas.openxmlformats.org/drawingml/2006/table">
            <a:tbl>
              <a:tblPr firstRow="1" bandRow="1">
                <a:tableStyleId>{5C22544A-7EE6-4342-B048-85BDC9FD1C3A}</a:tableStyleId>
              </a:tblPr>
              <a:tblGrid>
                <a:gridCol w="1266369">
                  <a:extLst>
                    <a:ext uri="{9D8B030D-6E8A-4147-A177-3AD203B41FA5}">
                      <a16:colId xmlns:a16="http://schemas.microsoft.com/office/drawing/2014/main" val="1163811667"/>
                    </a:ext>
                  </a:extLst>
                </a:gridCol>
                <a:gridCol w="2492347">
                  <a:extLst>
                    <a:ext uri="{9D8B030D-6E8A-4147-A177-3AD203B41FA5}">
                      <a16:colId xmlns:a16="http://schemas.microsoft.com/office/drawing/2014/main" val="1881822973"/>
                    </a:ext>
                  </a:extLst>
                </a:gridCol>
              </a:tblGrid>
              <a:tr h="370840">
                <a:tc>
                  <a:txBody>
                    <a:bodyPr/>
                    <a:lstStyle/>
                    <a:p>
                      <a:endParaRPr lang="fr-FR" dirty="0"/>
                    </a:p>
                  </a:txBody>
                  <a:tcPr/>
                </a:tc>
                <a:tc>
                  <a:txBody>
                    <a:bodyPr/>
                    <a:lstStyle/>
                    <a:p>
                      <a:pPr algn="ctr"/>
                      <a:r>
                        <a:rPr lang="fr-FR" dirty="0"/>
                        <a:t>Espérance de vie période à la naissance</a:t>
                      </a:r>
                    </a:p>
                  </a:txBody>
                  <a:tcPr anchor="ctr"/>
                </a:tc>
                <a:extLst>
                  <a:ext uri="{0D108BD9-81ED-4DB2-BD59-A6C34878D82A}">
                    <a16:rowId xmlns:a16="http://schemas.microsoft.com/office/drawing/2014/main" val="2028904514"/>
                  </a:ext>
                </a:extLst>
              </a:tr>
              <a:tr h="370840">
                <a:tc>
                  <a:txBody>
                    <a:bodyPr/>
                    <a:lstStyle/>
                    <a:p>
                      <a:r>
                        <a:rPr lang="fr-FR" dirty="0"/>
                        <a:t>Avant</a:t>
                      </a:r>
                    </a:p>
                  </a:txBody>
                  <a:tcPr/>
                </a:tc>
                <a:tc>
                  <a:txBody>
                    <a:bodyPr/>
                    <a:lstStyle/>
                    <a:p>
                      <a:pPr algn="ctr"/>
                      <a:r>
                        <a:rPr lang="fr-FR" dirty="0"/>
                        <a:t>74,03</a:t>
                      </a:r>
                    </a:p>
                  </a:txBody>
                  <a:tcPr/>
                </a:tc>
                <a:extLst>
                  <a:ext uri="{0D108BD9-81ED-4DB2-BD59-A6C34878D82A}">
                    <a16:rowId xmlns:a16="http://schemas.microsoft.com/office/drawing/2014/main" val="3203454365"/>
                  </a:ext>
                </a:extLst>
              </a:tr>
              <a:tr h="370840">
                <a:tc>
                  <a:txBody>
                    <a:bodyPr/>
                    <a:lstStyle/>
                    <a:p>
                      <a:r>
                        <a:rPr lang="fr-FR" dirty="0"/>
                        <a:t>Après</a:t>
                      </a:r>
                    </a:p>
                  </a:txBody>
                  <a:tcPr/>
                </a:tc>
                <a:tc>
                  <a:txBody>
                    <a:bodyPr/>
                    <a:lstStyle/>
                    <a:p>
                      <a:pPr algn="ctr"/>
                      <a:r>
                        <a:rPr lang="fr-FR" dirty="0"/>
                        <a:t>73,99</a:t>
                      </a:r>
                    </a:p>
                  </a:txBody>
                  <a:tcPr/>
                </a:tc>
                <a:extLst>
                  <a:ext uri="{0D108BD9-81ED-4DB2-BD59-A6C34878D82A}">
                    <a16:rowId xmlns:a16="http://schemas.microsoft.com/office/drawing/2014/main" val="2873862332"/>
                  </a:ext>
                </a:extLst>
              </a:tr>
            </a:tbl>
          </a:graphicData>
        </a:graphic>
      </p:graphicFrame>
    </p:spTree>
    <p:extLst>
      <p:ext uri="{BB962C8B-B14F-4D97-AF65-F5344CB8AC3E}">
        <p14:creationId xmlns:p14="http://schemas.microsoft.com/office/powerpoint/2010/main" val="234921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Sensibilité des coefficients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3D62BB-5E6F-7340-96DD-133C53919A8B}"/>
                  </a:ext>
                </a:extLst>
              </p:cNvPr>
              <p:cNvSpPr txBox="1"/>
              <p:nvPr/>
            </p:nvSpPr>
            <p:spPr bwMode="auto">
              <a:xfrm>
                <a:off x="234000" y="597152"/>
                <a:ext cx="5865949" cy="4924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rtlCol="0" anchor="b">
                <a:spAutoFit/>
              </a:bodyPr>
              <a:lstStyle/>
              <a:p>
                <a:pPr marL="342900" indent="-342900" eaLnBrk="1" hangingPunct="1">
                  <a:buFont typeface="+mj-lt"/>
                  <a:buAutoNum type="arabicPeriod" startAt="5"/>
                </a:pPr>
                <a:r>
                  <a:rPr lang="fr-FR" sz="1600" b="1" dirty="0">
                    <a:solidFill>
                      <a:srgbClr val="668980"/>
                    </a:solidFill>
                    <a:latin typeface="+mj-lt"/>
                    <a:cs typeface="Arial" pitchFamily="34" charset="0"/>
                  </a:rPr>
                  <a:t>Modifications des coefficients </a:t>
                </a:r>
                <a:endParaRPr lang="fr-FR" b="1" dirty="0">
                  <a:solidFill>
                    <a:srgbClr val="668980"/>
                  </a:solidFill>
                  <a:latin typeface="+mj-lt"/>
                  <a:cs typeface="Arial" pitchFamily="34" charset="0"/>
                </a:endParaRPr>
              </a:p>
              <a:p>
                <a:pPr lvl="1" indent="0" eaLnBrk="1" hangingPunct="1"/>
                <a14:m>
                  <m:oMathPara xmlns:m="http://schemas.openxmlformats.org/officeDocument/2006/math">
                    <m:oMathParaPr>
                      <m:jc m:val="centerGroup"/>
                    </m:oMathParaPr>
                    <m:oMath xmlns:m="http://schemas.openxmlformats.org/officeDocument/2006/math">
                      <m:sSub>
                        <m:sSubPr>
                          <m:ctrlPr>
                            <a:rPr lang="fr-FR" b="0" i="1" smtClean="0">
                              <a:solidFill>
                                <a:srgbClr val="404040"/>
                              </a:solidFill>
                              <a:latin typeface="Cambria Math" panose="02040503050406030204" pitchFamily="18" charset="0"/>
                              <a:cs typeface="Arial" pitchFamily="34" charset="0"/>
                            </a:rPr>
                          </m:ctrlPr>
                        </m:sSubPr>
                        <m:e>
                          <m:r>
                            <m:rPr>
                              <m:sty m:val="p"/>
                            </m:rPr>
                            <a:rPr lang="el-GR" b="0" i="1" smtClean="0">
                              <a:solidFill>
                                <a:srgbClr val="404040"/>
                              </a:solidFill>
                              <a:latin typeface="Cambria Math" panose="02040503050406030204" pitchFamily="18" charset="0"/>
                              <a:ea typeface="Cambria Math" panose="02040503050406030204" pitchFamily="18" charset="0"/>
                              <a:cs typeface="Arial" pitchFamily="34" charset="0"/>
                            </a:rPr>
                            <m:t>α</m:t>
                          </m:r>
                        </m:e>
                        <m:sub>
                          <m:r>
                            <a:rPr lang="fr-FR" b="0" i="1" smtClean="0">
                              <a:solidFill>
                                <a:srgbClr val="404040"/>
                              </a:solidFill>
                              <a:latin typeface="Cambria Math" panose="02040503050406030204" pitchFamily="18" charset="0"/>
                              <a:ea typeface="Cambria Math" panose="02040503050406030204" pitchFamily="18" charset="0"/>
                              <a:cs typeface="Arial" pitchFamily="34" charset="0"/>
                            </a:rPr>
                            <m:t>29</m:t>
                          </m:r>
                        </m:sub>
                      </m:sSub>
                      <m:r>
                        <a:rPr lang="fr-FR" b="0" i="1" smtClean="0">
                          <a:solidFill>
                            <a:srgbClr val="404040"/>
                          </a:solidFill>
                          <a:latin typeface="Cambria Math" panose="02040503050406030204" pitchFamily="18" charset="0"/>
                          <a:ea typeface="Cambria Math" panose="02040503050406030204" pitchFamily="18" charset="0"/>
                          <a:cs typeface="Arial" pitchFamily="34" charset="0"/>
                        </a:rPr>
                        <m:t>=</m:t>
                      </m:r>
                      <m:r>
                        <a:rPr lang="fr-FR" b="0" i="1" smtClean="0">
                          <a:solidFill>
                            <a:srgbClr val="404040"/>
                          </a:solidFill>
                          <a:latin typeface="Cambria Math" panose="02040503050406030204" pitchFamily="18" charset="0"/>
                          <a:cs typeface="Arial" pitchFamily="34" charset="0"/>
                        </a:rPr>
                        <m:t>0</m:t>
                      </m:r>
                    </m:oMath>
                  </m:oMathPara>
                </a14:m>
                <a:endParaRPr lang="fr-FR" dirty="0">
                  <a:solidFill>
                    <a:srgbClr val="404040"/>
                  </a:solidFill>
                  <a:latin typeface="+mj-lt"/>
                  <a:cs typeface="Arial" pitchFamily="34" charset="0"/>
                </a:endParaRPr>
              </a:p>
            </p:txBody>
          </p:sp>
        </mc:Choice>
        <mc:Fallback xmlns="">
          <p:sp>
            <p:nvSpPr>
              <p:cNvPr id="7" name="TextBox 6">
                <a:extLst>
                  <a:ext uri="{FF2B5EF4-FFF2-40B4-BE49-F238E27FC236}">
                    <a16:creationId xmlns:a16="http://schemas.microsoft.com/office/drawing/2014/main" id="{7B3D62BB-5E6F-7340-96DD-133C53919A8B}"/>
                  </a:ext>
                </a:extLst>
              </p:cNvPr>
              <p:cNvSpPr txBox="1">
                <a:spLocks noRot="1" noChangeAspect="1" noMove="1" noResize="1" noEditPoints="1" noAdjustHandles="1" noChangeArrowheads="1" noChangeShapeType="1" noTextEdit="1"/>
              </p:cNvSpPr>
              <p:nvPr/>
            </p:nvSpPr>
            <p:spPr bwMode="auto">
              <a:xfrm>
                <a:off x="234000" y="597152"/>
                <a:ext cx="5865949" cy="492443"/>
              </a:xfrm>
              <a:prstGeom prst="rect">
                <a:avLst/>
              </a:prstGeom>
              <a:blipFill>
                <a:blip r:embed="rId3"/>
                <a:stretch>
                  <a:fillRect l="-1944" t="-12500" b="-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pic>
        <p:nvPicPr>
          <p:cNvPr id="13" name="Picture 12">
            <a:extLst>
              <a:ext uri="{FF2B5EF4-FFF2-40B4-BE49-F238E27FC236}">
                <a16:creationId xmlns:a16="http://schemas.microsoft.com/office/drawing/2014/main" id="{C96DA3C4-6968-364A-93FB-3A9564C75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000" y="1127947"/>
            <a:ext cx="3648679" cy="3648679"/>
          </a:xfrm>
          <a:prstGeom prst="rect">
            <a:avLst/>
          </a:prstGeom>
        </p:spPr>
      </p:pic>
      <p:sp>
        <p:nvSpPr>
          <p:cNvPr id="9" name="Rectangle 8">
            <a:extLst>
              <a:ext uri="{FF2B5EF4-FFF2-40B4-BE49-F238E27FC236}">
                <a16:creationId xmlns:a16="http://schemas.microsoft.com/office/drawing/2014/main" id="{93F8F234-9582-F740-A1D0-7FE641C8A19A}"/>
              </a:ext>
            </a:extLst>
          </p:cNvPr>
          <p:cNvSpPr/>
          <p:nvPr/>
        </p:nvSpPr>
        <p:spPr>
          <a:xfrm>
            <a:off x="2010323" y="2720105"/>
            <a:ext cx="411322" cy="437263"/>
          </a:xfrm>
          <a:prstGeom prst="rect">
            <a:avLst/>
          </a:prstGeom>
          <a:noFill/>
          <a:ln>
            <a:solidFill>
              <a:srgbClr val="00AD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extBox 1">
            <a:extLst>
              <a:ext uri="{FF2B5EF4-FFF2-40B4-BE49-F238E27FC236}">
                <a16:creationId xmlns:a16="http://schemas.microsoft.com/office/drawing/2014/main" id="{396EE5EF-695F-9F4C-A3D3-223943EF843B}"/>
              </a:ext>
            </a:extLst>
          </p:cNvPr>
          <p:cNvSpPr txBox="1"/>
          <p:nvPr/>
        </p:nvSpPr>
        <p:spPr bwMode="auto">
          <a:xfrm>
            <a:off x="4018590" y="1183371"/>
            <a:ext cx="10916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1800" dirty="0" err="1">
                <a:solidFill>
                  <a:srgbClr val="00AEC6"/>
                </a:solidFill>
                <a:latin typeface="+mj-lt"/>
                <a:cs typeface="Arial" pitchFamily="34" charset="0"/>
              </a:rPr>
              <a:t>Δ</a:t>
            </a:r>
            <a:r>
              <a:rPr lang="fr-FR" sz="1800" dirty="0">
                <a:solidFill>
                  <a:srgbClr val="00AEC6"/>
                </a:solidFill>
                <a:latin typeface="+mj-lt"/>
                <a:cs typeface="Arial" pitchFamily="34" charset="0"/>
              </a:rPr>
              <a:t> Ex = -0,03</a:t>
            </a:r>
          </a:p>
        </p:txBody>
      </p:sp>
      <p:pic>
        <p:nvPicPr>
          <p:cNvPr id="8" name="Picture 7">
            <a:extLst>
              <a:ext uri="{FF2B5EF4-FFF2-40B4-BE49-F238E27FC236}">
                <a16:creationId xmlns:a16="http://schemas.microsoft.com/office/drawing/2014/main" id="{DF4BE116-103D-B144-9D88-5F96444E3DDA}"/>
              </a:ext>
            </a:extLst>
          </p:cNvPr>
          <p:cNvPicPr>
            <a:picLocks noChangeAspect="1"/>
          </p:cNvPicPr>
          <p:nvPr/>
        </p:nvPicPr>
        <p:blipFill>
          <a:blip r:embed="rId5"/>
          <a:stretch>
            <a:fillRect/>
          </a:stretch>
        </p:blipFill>
        <p:spPr>
          <a:xfrm>
            <a:off x="4347029" y="1623894"/>
            <a:ext cx="4311768" cy="2748267"/>
          </a:xfrm>
          <a:prstGeom prst="rect">
            <a:avLst/>
          </a:prstGeom>
        </p:spPr>
      </p:pic>
      <p:pic>
        <p:nvPicPr>
          <p:cNvPr id="10" name="Picture 9">
            <a:extLst>
              <a:ext uri="{FF2B5EF4-FFF2-40B4-BE49-F238E27FC236}">
                <a16:creationId xmlns:a16="http://schemas.microsoft.com/office/drawing/2014/main" id="{7809A042-84D8-A443-A0B5-8D342E7E9869}"/>
              </a:ext>
            </a:extLst>
          </p:cNvPr>
          <p:cNvPicPr>
            <a:picLocks noChangeAspect="1"/>
          </p:cNvPicPr>
          <p:nvPr/>
        </p:nvPicPr>
        <p:blipFill rotWithShape="1">
          <a:blip r:embed="rId6"/>
          <a:srcRect l="7761" t="50146" r="84946" b="15169"/>
          <a:stretch/>
        </p:blipFill>
        <p:spPr>
          <a:xfrm>
            <a:off x="5316727" y="62018"/>
            <a:ext cx="1147050" cy="2509732"/>
          </a:xfrm>
          <a:prstGeom prst="rect">
            <a:avLst/>
          </a:prstGeom>
          <a:ln w="28575">
            <a:solidFill>
              <a:srgbClr val="00AEC6"/>
            </a:solidFill>
          </a:ln>
        </p:spPr>
      </p:pic>
      <p:cxnSp>
        <p:nvCxnSpPr>
          <p:cNvPr id="14" name="Straight Arrow Connector 13">
            <a:extLst>
              <a:ext uri="{FF2B5EF4-FFF2-40B4-BE49-F238E27FC236}">
                <a16:creationId xmlns:a16="http://schemas.microsoft.com/office/drawing/2014/main" id="{69680392-38D4-2541-BE96-7B39072D3D38}"/>
              </a:ext>
            </a:extLst>
          </p:cNvPr>
          <p:cNvCxnSpPr>
            <a:cxnSpLocks/>
          </p:cNvCxnSpPr>
          <p:nvPr/>
        </p:nvCxnSpPr>
        <p:spPr>
          <a:xfrm flipH="1">
            <a:off x="4992624" y="2571750"/>
            <a:ext cx="324103" cy="939546"/>
          </a:xfrm>
          <a:prstGeom prst="straightConnector1">
            <a:avLst/>
          </a:prstGeom>
          <a:ln w="28575">
            <a:solidFill>
              <a:srgbClr val="00AEC6"/>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A close up of a logo&#10;&#10;Description automatically generated">
            <a:extLst>
              <a:ext uri="{FF2B5EF4-FFF2-40B4-BE49-F238E27FC236}">
                <a16:creationId xmlns:a16="http://schemas.microsoft.com/office/drawing/2014/main" id="{358EABE9-F52D-8740-B837-7741306643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0268" y="402433"/>
            <a:ext cx="1287633" cy="1561876"/>
          </a:xfrm>
          <a:prstGeom prst="rect">
            <a:avLst/>
          </a:prstGeom>
        </p:spPr>
      </p:pic>
      <p:sp>
        <p:nvSpPr>
          <p:cNvPr id="20" name="TextBox 19">
            <a:extLst>
              <a:ext uri="{FF2B5EF4-FFF2-40B4-BE49-F238E27FC236}">
                <a16:creationId xmlns:a16="http://schemas.microsoft.com/office/drawing/2014/main" id="{E89BB756-6C5D-0745-8AB4-FD889501F04C}"/>
              </a:ext>
            </a:extLst>
          </p:cNvPr>
          <p:cNvSpPr txBox="1"/>
          <p:nvPr/>
        </p:nvSpPr>
        <p:spPr bwMode="auto">
          <a:xfrm>
            <a:off x="6670268" y="234202"/>
            <a:ext cx="122148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1000" dirty="0" err="1">
                <a:solidFill>
                  <a:srgbClr val="404040"/>
                </a:solidFill>
                <a:latin typeface="+mj-lt"/>
                <a:cs typeface="Arial" pitchFamily="34" charset="0"/>
              </a:rPr>
              <a:t>Spline</a:t>
            </a:r>
            <a:r>
              <a:rPr lang="fr-FR" sz="1000" dirty="0">
                <a:solidFill>
                  <a:srgbClr val="404040"/>
                </a:solidFill>
                <a:latin typeface="+mj-lt"/>
                <a:cs typeface="Arial" pitchFamily="34" charset="0"/>
              </a:rPr>
              <a:t> correspondante</a:t>
            </a:r>
          </a:p>
        </p:txBody>
      </p:sp>
    </p:spTree>
    <p:extLst>
      <p:ext uri="{BB962C8B-B14F-4D97-AF65-F5344CB8AC3E}">
        <p14:creationId xmlns:p14="http://schemas.microsoft.com/office/powerpoint/2010/main" val="24694747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Sensibilité des coefficients </a:t>
            </a:r>
          </a:p>
        </p:txBody>
      </p:sp>
      <p:sp>
        <p:nvSpPr>
          <p:cNvPr id="11" name="Rectangle 10">
            <a:extLst>
              <a:ext uri="{FF2B5EF4-FFF2-40B4-BE49-F238E27FC236}">
                <a16:creationId xmlns:a16="http://schemas.microsoft.com/office/drawing/2014/main" id="{21963915-0D30-0D40-B893-23F75A81D250}"/>
              </a:ext>
            </a:extLst>
          </p:cNvPr>
          <p:cNvSpPr/>
          <p:nvPr/>
        </p:nvSpPr>
        <p:spPr>
          <a:xfrm>
            <a:off x="7525591" y="576011"/>
            <a:ext cx="1384409" cy="954107"/>
          </a:xfrm>
          <a:prstGeom prst="rect">
            <a:avLst/>
          </a:prstGeom>
          <a:ln w="19050">
            <a:solidFill>
              <a:srgbClr val="668980"/>
            </a:solidFill>
          </a:ln>
        </p:spPr>
        <p:txBody>
          <a:bodyPr wrap="square">
            <a:spAutoFit/>
          </a:bodyPr>
          <a:lstStyle/>
          <a:p>
            <a:pPr>
              <a:buClr>
                <a:srgbClr val="00ADC6"/>
              </a:buClr>
              <a:buSzPct val="144000"/>
            </a:pPr>
            <a:r>
              <a:rPr lang="fr-FR" sz="1400" dirty="0">
                <a:latin typeface="+mn-lt"/>
                <a:ea typeface="Cambria Math" panose="02040503050406030204" pitchFamily="18" charset="0"/>
              </a:rPr>
              <a:t>Test sur :</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Chili</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Année 2007</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Genre 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3D62BB-5E6F-7340-96DD-133C53919A8B}"/>
                  </a:ext>
                </a:extLst>
              </p:cNvPr>
              <p:cNvSpPr txBox="1"/>
              <p:nvPr/>
            </p:nvSpPr>
            <p:spPr bwMode="auto">
              <a:xfrm>
                <a:off x="234000" y="597152"/>
                <a:ext cx="5865949" cy="4924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rtlCol="0" anchor="b">
                <a:spAutoFit/>
              </a:bodyPr>
              <a:lstStyle/>
              <a:p>
                <a:pPr marL="342900" indent="-342900" eaLnBrk="1" hangingPunct="1">
                  <a:buFont typeface="+mj-lt"/>
                  <a:buAutoNum type="arabicPeriod" startAt="5"/>
                </a:pPr>
                <a:r>
                  <a:rPr lang="fr-FR" sz="1600" b="1" dirty="0">
                    <a:solidFill>
                      <a:srgbClr val="668980"/>
                    </a:solidFill>
                    <a:latin typeface="+mj-lt"/>
                    <a:cs typeface="Arial" pitchFamily="34" charset="0"/>
                  </a:rPr>
                  <a:t>Modifications des coefficients </a:t>
                </a:r>
                <a:endParaRPr lang="fr-FR" b="1" dirty="0">
                  <a:solidFill>
                    <a:srgbClr val="668980"/>
                  </a:solidFill>
                  <a:latin typeface="+mj-lt"/>
                  <a:cs typeface="Arial" pitchFamily="34" charset="0"/>
                </a:endParaRPr>
              </a:p>
              <a:p>
                <a:pPr lvl="1" indent="0" eaLnBrk="1" hangingPunct="1"/>
                <a14:m>
                  <m:oMathPara xmlns:m="http://schemas.openxmlformats.org/officeDocument/2006/math">
                    <m:oMathParaPr>
                      <m:jc m:val="centerGroup"/>
                    </m:oMathParaPr>
                    <m:oMath xmlns:m="http://schemas.openxmlformats.org/officeDocument/2006/math">
                      <m:sSub>
                        <m:sSubPr>
                          <m:ctrlPr>
                            <a:rPr lang="fr-FR" b="0" i="1" smtClean="0">
                              <a:solidFill>
                                <a:srgbClr val="404040"/>
                              </a:solidFill>
                              <a:latin typeface="Cambria Math" panose="02040503050406030204" pitchFamily="18" charset="0"/>
                              <a:cs typeface="Arial" pitchFamily="34" charset="0"/>
                            </a:rPr>
                          </m:ctrlPr>
                        </m:sSubPr>
                        <m:e>
                          <m:r>
                            <m:rPr>
                              <m:sty m:val="p"/>
                            </m:rPr>
                            <a:rPr lang="el-GR" b="0" i="1" smtClean="0">
                              <a:solidFill>
                                <a:srgbClr val="404040"/>
                              </a:solidFill>
                              <a:latin typeface="Cambria Math" panose="02040503050406030204" pitchFamily="18" charset="0"/>
                              <a:ea typeface="Cambria Math" panose="02040503050406030204" pitchFamily="18" charset="0"/>
                              <a:cs typeface="Arial" pitchFamily="34" charset="0"/>
                            </a:rPr>
                            <m:t>α</m:t>
                          </m:r>
                        </m:e>
                        <m:sub>
                          <m:r>
                            <a:rPr lang="fr-FR" b="0" i="1" smtClean="0">
                              <a:solidFill>
                                <a:srgbClr val="404040"/>
                              </a:solidFill>
                              <a:latin typeface="Cambria Math" panose="02040503050406030204" pitchFamily="18" charset="0"/>
                              <a:ea typeface="Cambria Math" panose="02040503050406030204" pitchFamily="18" charset="0"/>
                              <a:cs typeface="Arial" pitchFamily="34" charset="0"/>
                            </a:rPr>
                            <m:t>30</m:t>
                          </m:r>
                        </m:sub>
                      </m:sSub>
                      <m:r>
                        <a:rPr lang="fr-FR" b="0" i="1" smtClean="0">
                          <a:solidFill>
                            <a:srgbClr val="404040"/>
                          </a:solidFill>
                          <a:latin typeface="Cambria Math" panose="02040503050406030204" pitchFamily="18" charset="0"/>
                          <a:ea typeface="Cambria Math" panose="02040503050406030204" pitchFamily="18" charset="0"/>
                          <a:cs typeface="Arial" pitchFamily="34" charset="0"/>
                        </a:rPr>
                        <m:t>=</m:t>
                      </m:r>
                      <m:r>
                        <a:rPr lang="fr-FR" b="0" i="1" smtClean="0">
                          <a:solidFill>
                            <a:srgbClr val="404040"/>
                          </a:solidFill>
                          <a:latin typeface="Cambria Math" panose="02040503050406030204" pitchFamily="18" charset="0"/>
                          <a:cs typeface="Arial" pitchFamily="34" charset="0"/>
                        </a:rPr>
                        <m:t>0</m:t>
                      </m:r>
                    </m:oMath>
                  </m:oMathPara>
                </a14:m>
                <a:endParaRPr lang="fr-FR" dirty="0">
                  <a:solidFill>
                    <a:srgbClr val="404040"/>
                  </a:solidFill>
                  <a:latin typeface="+mj-lt"/>
                  <a:cs typeface="Arial" pitchFamily="34" charset="0"/>
                </a:endParaRPr>
              </a:p>
            </p:txBody>
          </p:sp>
        </mc:Choice>
        <mc:Fallback xmlns="">
          <p:sp>
            <p:nvSpPr>
              <p:cNvPr id="7" name="TextBox 6">
                <a:extLst>
                  <a:ext uri="{FF2B5EF4-FFF2-40B4-BE49-F238E27FC236}">
                    <a16:creationId xmlns:a16="http://schemas.microsoft.com/office/drawing/2014/main" id="{7B3D62BB-5E6F-7340-96DD-133C53919A8B}"/>
                  </a:ext>
                </a:extLst>
              </p:cNvPr>
              <p:cNvSpPr txBox="1">
                <a:spLocks noRot="1" noChangeAspect="1" noMove="1" noResize="1" noEditPoints="1" noAdjustHandles="1" noChangeArrowheads="1" noChangeShapeType="1" noTextEdit="1"/>
              </p:cNvSpPr>
              <p:nvPr/>
            </p:nvSpPr>
            <p:spPr bwMode="auto">
              <a:xfrm>
                <a:off x="234000" y="597152"/>
                <a:ext cx="5865949" cy="492443"/>
              </a:xfrm>
              <a:prstGeom prst="rect">
                <a:avLst/>
              </a:prstGeom>
              <a:blipFill>
                <a:blip r:embed="rId3"/>
                <a:stretch>
                  <a:fillRect l="-1944" t="-12500" b="-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pic>
        <p:nvPicPr>
          <p:cNvPr id="13" name="Picture 12">
            <a:extLst>
              <a:ext uri="{FF2B5EF4-FFF2-40B4-BE49-F238E27FC236}">
                <a16:creationId xmlns:a16="http://schemas.microsoft.com/office/drawing/2014/main" id="{C96DA3C4-6968-364A-93FB-3A9564C75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000" y="1127947"/>
            <a:ext cx="3648679" cy="3648679"/>
          </a:xfrm>
          <a:prstGeom prst="rect">
            <a:avLst/>
          </a:prstGeom>
        </p:spPr>
      </p:pic>
      <p:sp>
        <p:nvSpPr>
          <p:cNvPr id="9" name="Rectangle 8">
            <a:extLst>
              <a:ext uri="{FF2B5EF4-FFF2-40B4-BE49-F238E27FC236}">
                <a16:creationId xmlns:a16="http://schemas.microsoft.com/office/drawing/2014/main" id="{93F8F234-9582-F740-A1D0-7FE641C8A19A}"/>
              </a:ext>
            </a:extLst>
          </p:cNvPr>
          <p:cNvSpPr/>
          <p:nvPr/>
        </p:nvSpPr>
        <p:spPr>
          <a:xfrm>
            <a:off x="2421533" y="2687641"/>
            <a:ext cx="411322" cy="437263"/>
          </a:xfrm>
          <a:prstGeom prst="rect">
            <a:avLst/>
          </a:prstGeom>
          <a:noFill/>
          <a:ln>
            <a:solidFill>
              <a:srgbClr val="00AD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8" name="Table 17">
            <a:extLst>
              <a:ext uri="{FF2B5EF4-FFF2-40B4-BE49-F238E27FC236}">
                <a16:creationId xmlns:a16="http://schemas.microsoft.com/office/drawing/2014/main" id="{B63D5A1A-E7F4-DC4E-8F1E-916AEE9FAA1A}"/>
              </a:ext>
            </a:extLst>
          </p:cNvPr>
          <p:cNvGraphicFramePr>
            <a:graphicFrameLocks noGrp="1"/>
          </p:cNvGraphicFramePr>
          <p:nvPr>
            <p:extLst>
              <p:ext uri="{D42A27DB-BD31-4B8C-83A1-F6EECF244321}">
                <p14:modId xmlns:p14="http://schemas.microsoft.com/office/powerpoint/2010/main" val="4242443582"/>
              </p:ext>
            </p:extLst>
          </p:nvPr>
        </p:nvGraphicFramePr>
        <p:xfrm>
          <a:off x="4564413" y="1911350"/>
          <a:ext cx="3758716" cy="1320800"/>
        </p:xfrm>
        <a:graphic>
          <a:graphicData uri="http://schemas.openxmlformats.org/drawingml/2006/table">
            <a:tbl>
              <a:tblPr firstRow="1" bandRow="1">
                <a:tableStyleId>{5C22544A-7EE6-4342-B048-85BDC9FD1C3A}</a:tableStyleId>
              </a:tblPr>
              <a:tblGrid>
                <a:gridCol w="1266369">
                  <a:extLst>
                    <a:ext uri="{9D8B030D-6E8A-4147-A177-3AD203B41FA5}">
                      <a16:colId xmlns:a16="http://schemas.microsoft.com/office/drawing/2014/main" val="1163811667"/>
                    </a:ext>
                  </a:extLst>
                </a:gridCol>
                <a:gridCol w="2492347">
                  <a:extLst>
                    <a:ext uri="{9D8B030D-6E8A-4147-A177-3AD203B41FA5}">
                      <a16:colId xmlns:a16="http://schemas.microsoft.com/office/drawing/2014/main" val="1881822973"/>
                    </a:ext>
                  </a:extLst>
                </a:gridCol>
              </a:tblGrid>
              <a:tr h="370840">
                <a:tc>
                  <a:txBody>
                    <a:bodyPr/>
                    <a:lstStyle/>
                    <a:p>
                      <a:endParaRPr lang="fr-FR" dirty="0"/>
                    </a:p>
                  </a:txBody>
                  <a:tcPr/>
                </a:tc>
                <a:tc>
                  <a:txBody>
                    <a:bodyPr/>
                    <a:lstStyle/>
                    <a:p>
                      <a:pPr algn="ctr"/>
                      <a:r>
                        <a:rPr lang="fr-FR" dirty="0"/>
                        <a:t>Espérance de vie période à la naissance</a:t>
                      </a:r>
                    </a:p>
                  </a:txBody>
                  <a:tcPr anchor="ctr"/>
                </a:tc>
                <a:extLst>
                  <a:ext uri="{0D108BD9-81ED-4DB2-BD59-A6C34878D82A}">
                    <a16:rowId xmlns:a16="http://schemas.microsoft.com/office/drawing/2014/main" val="2028904514"/>
                  </a:ext>
                </a:extLst>
              </a:tr>
              <a:tr h="370840">
                <a:tc>
                  <a:txBody>
                    <a:bodyPr/>
                    <a:lstStyle/>
                    <a:p>
                      <a:r>
                        <a:rPr lang="fr-FR" dirty="0"/>
                        <a:t>Avant</a:t>
                      </a:r>
                    </a:p>
                  </a:txBody>
                  <a:tcPr/>
                </a:tc>
                <a:tc>
                  <a:txBody>
                    <a:bodyPr/>
                    <a:lstStyle/>
                    <a:p>
                      <a:pPr algn="ctr"/>
                      <a:r>
                        <a:rPr lang="fr-FR" dirty="0"/>
                        <a:t>74,03</a:t>
                      </a:r>
                    </a:p>
                  </a:txBody>
                  <a:tcPr/>
                </a:tc>
                <a:extLst>
                  <a:ext uri="{0D108BD9-81ED-4DB2-BD59-A6C34878D82A}">
                    <a16:rowId xmlns:a16="http://schemas.microsoft.com/office/drawing/2014/main" val="3203454365"/>
                  </a:ext>
                </a:extLst>
              </a:tr>
              <a:tr h="370840">
                <a:tc>
                  <a:txBody>
                    <a:bodyPr/>
                    <a:lstStyle/>
                    <a:p>
                      <a:r>
                        <a:rPr lang="fr-FR" dirty="0"/>
                        <a:t>Après</a:t>
                      </a:r>
                    </a:p>
                  </a:txBody>
                  <a:tcPr/>
                </a:tc>
                <a:tc>
                  <a:txBody>
                    <a:bodyPr/>
                    <a:lstStyle/>
                    <a:p>
                      <a:pPr algn="ctr"/>
                      <a:r>
                        <a:rPr lang="fr-FR" dirty="0"/>
                        <a:t>73,38</a:t>
                      </a:r>
                    </a:p>
                  </a:txBody>
                  <a:tcPr/>
                </a:tc>
                <a:extLst>
                  <a:ext uri="{0D108BD9-81ED-4DB2-BD59-A6C34878D82A}">
                    <a16:rowId xmlns:a16="http://schemas.microsoft.com/office/drawing/2014/main" val="2873862332"/>
                  </a:ext>
                </a:extLst>
              </a:tr>
            </a:tbl>
          </a:graphicData>
        </a:graphic>
      </p:graphicFrame>
    </p:spTree>
    <p:extLst>
      <p:ext uri="{BB962C8B-B14F-4D97-AF65-F5344CB8AC3E}">
        <p14:creationId xmlns:p14="http://schemas.microsoft.com/office/powerpoint/2010/main" val="1987806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a:xfrm>
            <a:off x="234000" y="244330"/>
            <a:ext cx="8820000" cy="352822"/>
          </a:xfrm>
        </p:spPr>
        <p:txBody>
          <a:bodyPr/>
          <a:lstStyle/>
          <a:p>
            <a:r>
              <a:rPr lang="fr-FR" dirty="0"/>
              <a:t>Sensibilité des coefficients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3D62BB-5E6F-7340-96DD-133C53919A8B}"/>
                  </a:ext>
                </a:extLst>
              </p:cNvPr>
              <p:cNvSpPr txBox="1"/>
              <p:nvPr/>
            </p:nvSpPr>
            <p:spPr bwMode="auto">
              <a:xfrm>
                <a:off x="234000" y="597152"/>
                <a:ext cx="5865949" cy="4924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rtlCol="0" anchor="b">
                <a:spAutoFit/>
              </a:bodyPr>
              <a:lstStyle/>
              <a:p>
                <a:pPr marL="342900" indent="-342900" eaLnBrk="1" hangingPunct="1">
                  <a:buFont typeface="+mj-lt"/>
                  <a:buAutoNum type="arabicPeriod" startAt="5"/>
                </a:pPr>
                <a:r>
                  <a:rPr lang="fr-FR" sz="1600" b="1" dirty="0">
                    <a:solidFill>
                      <a:srgbClr val="668980"/>
                    </a:solidFill>
                    <a:latin typeface="+mj-lt"/>
                    <a:cs typeface="Arial" pitchFamily="34" charset="0"/>
                  </a:rPr>
                  <a:t>Modifications des coefficients </a:t>
                </a:r>
                <a:endParaRPr lang="fr-FR" b="1" dirty="0">
                  <a:solidFill>
                    <a:srgbClr val="668980"/>
                  </a:solidFill>
                  <a:latin typeface="+mj-lt"/>
                  <a:cs typeface="Arial" pitchFamily="34" charset="0"/>
                </a:endParaRPr>
              </a:p>
              <a:p>
                <a:pPr lvl="1" indent="0" eaLnBrk="1" hangingPunct="1"/>
                <a14:m>
                  <m:oMathPara xmlns:m="http://schemas.openxmlformats.org/officeDocument/2006/math">
                    <m:oMathParaPr>
                      <m:jc m:val="centerGroup"/>
                    </m:oMathParaPr>
                    <m:oMath xmlns:m="http://schemas.openxmlformats.org/officeDocument/2006/math">
                      <m:sSub>
                        <m:sSubPr>
                          <m:ctrlPr>
                            <a:rPr lang="fr-FR" b="0" i="1" smtClean="0">
                              <a:solidFill>
                                <a:srgbClr val="404040"/>
                              </a:solidFill>
                              <a:latin typeface="Cambria Math" panose="02040503050406030204" pitchFamily="18" charset="0"/>
                              <a:cs typeface="Arial" pitchFamily="34" charset="0"/>
                            </a:rPr>
                          </m:ctrlPr>
                        </m:sSubPr>
                        <m:e>
                          <m:r>
                            <m:rPr>
                              <m:sty m:val="p"/>
                            </m:rPr>
                            <a:rPr lang="el-GR" b="0" i="1" smtClean="0">
                              <a:solidFill>
                                <a:srgbClr val="404040"/>
                              </a:solidFill>
                              <a:latin typeface="Cambria Math" panose="02040503050406030204" pitchFamily="18" charset="0"/>
                              <a:ea typeface="Cambria Math" panose="02040503050406030204" pitchFamily="18" charset="0"/>
                              <a:cs typeface="Arial" pitchFamily="34" charset="0"/>
                            </a:rPr>
                            <m:t>α</m:t>
                          </m:r>
                        </m:e>
                        <m:sub>
                          <m:r>
                            <a:rPr lang="fr-FR" b="0" i="1" smtClean="0">
                              <a:solidFill>
                                <a:srgbClr val="404040"/>
                              </a:solidFill>
                              <a:latin typeface="Cambria Math" panose="02040503050406030204" pitchFamily="18" charset="0"/>
                              <a:ea typeface="Cambria Math" panose="02040503050406030204" pitchFamily="18" charset="0"/>
                              <a:cs typeface="Arial" pitchFamily="34" charset="0"/>
                            </a:rPr>
                            <m:t>30</m:t>
                          </m:r>
                        </m:sub>
                      </m:sSub>
                      <m:r>
                        <a:rPr lang="fr-FR" b="0" i="1" smtClean="0">
                          <a:solidFill>
                            <a:srgbClr val="404040"/>
                          </a:solidFill>
                          <a:latin typeface="Cambria Math" panose="02040503050406030204" pitchFamily="18" charset="0"/>
                          <a:ea typeface="Cambria Math" panose="02040503050406030204" pitchFamily="18" charset="0"/>
                          <a:cs typeface="Arial" pitchFamily="34" charset="0"/>
                        </a:rPr>
                        <m:t>=</m:t>
                      </m:r>
                      <m:r>
                        <a:rPr lang="fr-FR" b="0" i="1" smtClean="0">
                          <a:solidFill>
                            <a:srgbClr val="404040"/>
                          </a:solidFill>
                          <a:latin typeface="Cambria Math" panose="02040503050406030204" pitchFamily="18" charset="0"/>
                          <a:cs typeface="Arial" pitchFamily="34" charset="0"/>
                        </a:rPr>
                        <m:t>0</m:t>
                      </m:r>
                    </m:oMath>
                  </m:oMathPara>
                </a14:m>
                <a:endParaRPr lang="fr-FR" dirty="0">
                  <a:solidFill>
                    <a:srgbClr val="404040"/>
                  </a:solidFill>
                  <a:latin typeface="+mj-lt"/>
                  <a:cs typeface="Arial" pitchFamily="34" charset="0"/>
                </a:endParaRPr>
              </a:p>
            </p:txBody>
          </p:sp>
        </mc:Choice>
        <mc:Fallback xmlns="">
          <p:sp>
            <p:nvSpPr>
              <p:cNvPr id="7" name="TextBox 6">
                <a:extLst>
                  <a:ext uri="{FF2B5EF4-FFF2-40B4-BE49-F238E27FC236}">
                    <a16:creationId xmlns:a16="http://schemas.microsoft.com/office/drawing/2014/main" id="{7B3D62BB-5E6F-7340-96DD-133C53919A8B}"/>
                  </a:ext>
                </a:extLst>
              </p:cNvPr>
              <p:cNvSpPr txBox="1">
                <a:spLocks noRot="1" noChangeAspect="1" noMove="1" noResize="1" noEditPoints="1" noAdjustHandles="1" noChangeArrowheads="1" noChangeShapeType="1" noTextEdit="1"/>
              </p:cNvSpPr>
              <p:nvPr/>
            </p:nvSpPr>
            <p:spPr bwMode="auto">
              <a:xfrm>
                <a:off x="234000" y="597152"/>
                <a:ext cx="5865949" cy="492443"/>
              </a:xfrm>
              <a:prstGeom prst="rect">
                <a:avLst/>
              </a:prstGeom>
              <a:blipFill>
                <a:blip r:embed="rId3"/>
                <a:stretch>
                  <a:fillRect l="-1944" t="-12500" b="-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pic>
        <p:nvPicPr>
          <p:cNvPr id="13" name="Picture 12">
            <a:extLst>
              <a:ext uri="{FF2B5EF4-FFF2-40B4-BE49-F238E27FC236}">
                <a16:creationId xmlns:a16="http://schemas.microsoft.com/office/drawing/2014/main" id="{C96DA3C4-6968-364A-93FB-3A9564C75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000" y="1127947"/>
            <a:ext cx="3648679" cy="3648679"/>
          </a:xfrm>
          <a:prstGeom prst="rect">
            <a:avLst/>
          </a:prstGeom>
        </p:spPr>
      </p:pic>
      <p:sp>
        <p:nvSpPr>
          <p:cNvPr id="9" name="Rectangle 8">
            <a:extLst>
              <a:ext uri="{FF2B5EF4-FFF2-40B4-BE49-F238E27FC236}">
                <a16:creationId xmlns:a16="http://schemas.microsoft.com/office/drawing/2014/main" id="{93F8F234-9582-F740-A1D0-7FE641C8A19A}"/>
              </a:ext>
            </a:extLst>
          </p:cNvPr>
          <p:cNvSpPr/>
          <p:nvPr/>
        </p:nvSpPr>
        <p:spPr>
          <a:xfrm>
            <a:off x="2421533" y="2687641"/>
            <a:ext cx="411322" cy="437263"/>
          </a:xfrm>
          <a:prstGeom prst="rect">
            <a:avLst/>
          </a:prstGeom>
          <a:noFill/>
          <a:ln>
            <a:solidFill>
              <a:srgbClr val="00AD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Box 9">
            <a:extLst>
              <a:ext uri="{FF2B5EF4-FFF2-40B4-BE49-F238E27FC236}">
                <a16:creationId xmlns:a16="http://schemas.microsoft.com/office/drawing/2014/main" id="{618C1F98-F7B6-F64F-ABEB-E20A763BD47F}"/>
              </a:ext>
            </a:extLst>
          </p:cNvPr>
          <p:cNvSpPr txBox="1"/>
          <p:nvPr/>
        </p:nvSpPr>
        <p:spPr bwMode="auto">
          <a:xfrm>
            <a:off x="4018590" y="1183371"/>
            <a:ext cx="10916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1800" dirty="0" err="1">
                <a:solidFill>
                  <a:srgbClr val="00AEC6"/>
                </a:solidFill>
                <a:latin typeface="+mj-lt"/>
                <a:cs typeface="Arial" pitchFamily="34" charset="0"/>
              </a:rPr>
              <a:t>Δ</a:t>
            </a:r>
            <a:r>
              <a:rPr lang="fr-FR" sz="1800" dirty="0">
                <a:solidFill>
                  <a:srgbClr val="00AEC6"/>
                </a:solidFill>
                <a:latin typeface="+mj-lt"/>
                <a:cs typeface="Arial" pitchFamily="34" charset="0"/>
              </a:rPr>
              <a:t> Ex = -0,64</a:t>
            </a:r>
          </a:p>
        </p:txBody>
      </p:sp>
      <p:sp>
        <p:nvSpPr>
          <p:cNvPr id="12" name="TextBox 11">
            <a:extLst>
              <a:ext uri="{FF2B5EF4-FFF2-40B4-BE49-F238E27FC236}">
                <a16:creationId xmlns:a16="http://schemas.microsoft.com/office/drawing/2014/main" id="{B976210D-744E-0D42-8200-903B293816DF}"/>
              </a:ext>
            </a:extLst>
          </p:cNvPr>
          <p:cNvSpPr txBox="1"/>
          <p:nvPr/>
        </p:nvSpPr>
        <p:spPr bwMode="auto">
          <a:xfrm>
            <a:off x="6670268" y="234202"/>
            <a:ext cx="122148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1000" dirty="0" err="1">
                <a:solidFill>
                  <a:srgbClr val="404040"/>
                </a:solidFill>
                <a:latin typeface="+mj-lt"/>
                <a:cs typeface="Arial" pitchFamily="34" charset="0"/>
              </a:rPr>
              <a:t>Spline</a:t>
            </a:r>
            <a:r>
              <a:rPr lang="fr-FR" sz="1000" dirty="0">
                <a:solidFill>
                  <a:srgbClr val="404040"/>
                </a:solidFill>
                <a:latin typeface="+mj-lt"/>
                <a:cs typeface="Arial" pitchFamily="34" charset="0"/>
              </a:rPr>
              <a:t> correspondante</a:t>
            </a:r>
          </a:p>
        </p:txBody>
      </p:sp>
      <p:pic>
        <p:nvPicPr>
          <p:cNvPr id="2" name="Picture 1">
            <a:extLst>
              <a:ext uri="{FF2B5EF4-FFF2-40B4-BE49-F238E27FC236}">
                <a16:creationId xmlns:a16="http://schemas.microsoft.com/office/drawing/2014/main" id="{F6131A4F-FE13-B548-92AE-D8385EDF01FA}"/>
              </a:ext>
            </a:extLst>
          </p:cNvPr>
          <p:cNvPicPr>
            <a:picLocks noChangeAspect="1"/>
          </p:cNvPicPr>
          <p:nvPr/>
        </p:nvPicPr>
        <p:blipFill>
          <a:blip r:embed="rId5"/>
          <a:stretch>
            <a:fillRect/>
          </a:stretch>
        </p:blipFill>
        <p:spPr>
          <a:xfrm>
            <a:off x="4171988" y="1666208"/>
            <a:ext cx="4062467" cy="2663638"/>
          </a:xfrm>
          <a:prstGeom prst="rect">
            <a:avLst/>
          </a:prstGeom>
        </p:spPr>
      </p:pic>
      <p:pic>
        <p:nvPicPr>
          <p:cNvPr id="8" name="Picture 7" descr="A close up of a logo&#10;&#10;Description automatically generated">
            <a:extLst>
              <a:ext uri="{FF2B5EF4-FFF2-40B4-BE49-F238E27FC236}">
                <a16:creationId xmlns:a16="http://schemas.microsoft.com/office/drawing/2014/main" id="{A920F66E-7AA8-E247-A5DA-296D86BF56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0268" y="407763"/>
            <a:ext cx="1221488" cy="1440367"/>
          </a:xfrm>
          <a:prstGeom prst="rect">
            <a:avLst/>
          </a:prstGeom>
        </p:spPr>
      </p:pic>
      <p:pic>
        <p:nvPicPr>
          <p:cNvPr id="15" name="Picture 14">
            <a:extLst>
              <a:ext uri="{FF2B5EF4-FFF2-40B4-BE49-F238E27FC236}">
                <a16:creationId xmlns:a16="http://schemas.microsoft.com/office/drawing/2014/main" id="{BB2479A2-5892-0D46-8B76-2808048B3A1F}"/>
              </a:ext>
            </a:extLst>
          </p:cNvPr>
          <p:cNvPicPr>
            <a:picLocks noChangeAspect="1"/>
          </p:cNvPicPr>
          <p:nvPr/>
        </p:nvPicPr>
        <p:blipFill rotWithShape="1">
          <a:blip r:embed="rId5"/>
          <a:srcRect l="10004" t="50421" r="77919" b="15827"/>
          <a:stretch/>
        </p:blipFill>
        <p:spPr>
          <a:xfrm>
            <a:off x="5328524" y="893072"/>
            <a:ext cx="916079" cy="1678678"/>
          </a:xfrm>
          <a:prstGeom prst="rect">
            <a:avLst/>
          </a:prstGeom>
          <a:ln w="28575">
            <a:solidFill>
              <a:srgbClr val="00AEC6"/>
            </a:solidFill>
          </a:ln>
        </p:spPr>
      </p:pic>
      <p:cxnSp>
        <p:nvCxnSpPr>
          <p:cNvPr id="16" name="Straight Arrow Connector 15">
            <a:extLst>
              <a:ext uri="{FF2B5EF4-FFF2-40B4-BE49-F238E27FC236}">
                <a16:creationId xmlns:a16="http://schemas.microsoft.com/office/drawing/2014/main" id="{4B6DC611-B50B-5245-AE01-5B7588549396}"/>
              </a:ext>
            </a:extLst>
          </p:cNvPr>
          <p:cNvCxnSpPr>
            <a:cxnSpLocks/>
          </p:cNvCxnSpPr>
          <p:nvPr/>
        </p:nvCxnSpPr>
        <p:spPr>
          <a:xfrm flipH="1">
            <a:off x="4992624" y="2571750"/>
            <a:ext cx="324103" cy="939546"/>
          </a:xfrm>
          <a:prstGeom prst="straightConnector1">
            <a:avLst/>
          </a:prstGeom>
          <a:ln w="28575">
            <a:solidFill>
              <a:srgbClr val="00AEC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972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Sensibilité des coefficients </a:t>
            </a:r>
          </a:p>
        </p:txBody>
      </p:sp>
      <p:sp>
        <p:nvSpPr>
          <p:cNvPr id="11" name="Rectangle 10">
            <a:extLst>
              <a:ext uri="{FF2B5EF4-FFF2-40B4-BE49-F238E27FC236}">
                <a16:creationId xmlns:a16="http://schemas.microsoft.com/office/drawing/2014/main" id="{21963915-0D30-0D40-B893-23F75A81D250}"/>
              </a:ext>
            </a:extLst>
          </p:cNvPr>
          <p:cNvSpPr/>
          <p:nvPr/>
        </p:nvSpPr>
        <p:spPr>
          <a:xfrm>
            <a:off x="7525591" y="576011"/>
            <a:ext cx="1384409" cy="954107"/>
          </a:xfrm>
          <a:prstGeom prst="rect">
            <a:avLst/>
          </a:prstGeom>
          <a:ln w="19050">
            <a:solidFill>
              <a:srgbClr val="668980"/>
            </a:solidFill>
          </a:ln>
        </p:spPr>
        <p:txBody>
          <a:bodyPr wrap="square">
            <a:spAutoFit/>
          </a:bodyPr>
          <a:lstStyle/>
          <a:p>
            <a:pPr>
              <a:buClr>
                <a:srgbClr val="00ADC6"/>
              </a:buClr>
              <a:buSzPct val="144000"/>
            </a:pPr>
            <a:r>
              <a:rPr lang="fr-FR" sz="1400" dirty="0">
                <a:latin typeface="+mn-lt"/>
                <a:ea typeface="Cambria Math" panose="02040503050406030204" pitchFamily="18" charset="0"/>
              </a:rPr>
              <a:t>Test sur :</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Chili</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Année 2007</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Genre 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3D62BB-5E6F-7340-96DD-133C53919A8B}"/>
                  </a:ext>
                </a:extLst>
              </p:cNvPr>
              <p:cNvSpPr txBox="1"/>
              <p:nvPr/>
            </p:nvSpPr>
            <p:spPr bwMode="auto">
              <a:xfrm>
                <a:off x="234000" y="597152"/>
                <a:ext cx="5865949" cy="4924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rtlCol="0" anchor="b">
                <a:spAutoFit/>
              </a:bodyPr>
              <a:lstStyle/>
              <a:p>
                <a:pPr marL="342900" indent="-342900" eaLnBrk="1" hangingPunct="1">
                  <a:buFont typeface="+mj-lt"/>
                  <a:buAutoNum type="arabicPeriod" startAt="5"/>
                </a:pPr>
                <a:r>
                  <a:rPr lang="fr-FR" sz="1600" b="1" dirty="0">
                    <a:solidFill>
                      <a:srgbClr val="668980"/>
                    </a:solidFill>
                    <a:latin typeface="+mj-lt"/>
                    <a:cs typeface="Arial" pitchFamily="34" charset="0"/>
                  </a:rPr>
                  <a:t>Modifications du coefficient 37</a:t>
                </a:r>
                <a:endParaRPr lang="fr-FR" b="1" dirty="0">
                  <a:solidFill>
                    <a:srgbClr val="668980"/>
                  </a:solidFill>
                  <a:latin typeface="+mj-lt"/>
                  <a:cs typeface="Arial" pitchFamily="34" charset="0"/>
                </a:endParaRPr>
              </a:p>
              <a:p>
                <a:pPr lvl="1" indent="0" eaLnBrk="1" hangingPunct="1"/>
                <a14:m>
                  <m:oMathPara xmlns:m="http://schemas.openxmlformats.org/officeDocument/2006/math">
                    <m:oMathParaPr>
                      <m:jc m:val="centerGroup"/>
                    </m:oMathParaPr>
                    <m:oMath xmlns:m="http://schemas.openxmlformats.org/officeDocument/2006/math">
                      <m:sSub>
                        <m:sSubPr>
                          <m:ctrlPr>
                            <a:rPr lang="fr-FR" b="0" i="1" smtClean="0">
                              <a:solidFill>
                                <a:srgbClr val="404040"/>
                              </a:solidFill>
                              <a:latin typeface="Cambria Math" panose="02040503050406030204" pitchFamily="18" charset="0"/>
                              <a:cs typeface="Arial" pitchFamily="34" charset="0"/>
                            </a:rPr>
                          </m:ctrlPr>
                        </m:sSubPr>
                        <m:e>
                          <m:r>
                            <m:rPr>
                              <m:sty m:val="p"/>
                            </m:rPr>
                            <a:rPr lang="el-GR" b="0" i="1" smtClean="0">
                              <a:solidFill>
                                <a:srgbClr val="404040"/>
                              </a:solidFill>
                              <a:latin typeface="Cambria Math" panose="02040503050406030204" pitchFamily="18" charset="0"/>
                              <a:ea typeface="Cambria Math" panose="02040503050406030204" pitchFamily="18" charset="0"/>
                              <a:cs typeface="Arial" pitchFamily="34" charset="0"/>
                            </a:rPr>
                            <m:t>α</m:t>
                          </m:r>
                        </m:e>
                        <m:sub>
                          <m:r>
                            <a:rPr lang="fr-FR" b="0" i="1" smtClean="0">
                              <a:solidFill>
                                <a:srgbClr val="404040"/>
                              </a:solidFill>
                              <a:latin typeface="Cambria Math" panose="02040503050406030204" pitchFamily="18" charset="0"/>
                              <a:ea typeface="Cambria Math" panose="02040503050406030204" pitchFamily="18" charset="0"/>
                              <a:cs typeface="Arial" pitchFamily="34" charset="0"/>
                            </a:rPr>
                            <m:t>37</m:t>
                          </m:r>
                        </m:sub>
                      </m:sSub>
                      <m:r>
                        <a:rPr lang="fr-FR" b="0" i="1" smtClean="0">
                          <a:solidFill>
                            <a:srgbClr val="404040"/>
                          </a:solidFill>
                          <a:latin typeface="Cambria Math" panose="02040503050406030204" pitchFamily="18" charset="0"/>
                          <a:ea typeface="Cambria Math" panose="02040503050406030204" pitchFamily="18" charset="0"/>
                          <a:cs typeface="Arial" pitchFamily="34" charset="0"/>
                        </a:rPr>
                        <m:t>=</m:t>
                      </m:r>
                      <m:r>
                        <a:rPr lang="fr-FR" b="0" i="1" smtClean="0">
                          <a:solidFill>
                            <a:srgbClr val="404040"/>
                          </a:solidFill>
                          <a:latin typeface="Cambria Math" panose="02040503050406030204" pitchFamily="18" charset="0"/>
                          <a:cs typeface="Arial" pitchFamily="34" charset="0"/>
                        </a:rPr>
                        <m:t>0</m:t>
                      </m:r>
                    </m:oMath>
                  </m:oMathPara>
                </a14:m>
                <a:endParaRPr lang="fr-FR" dirty="0">
                  <a:solidFill>
                    <a:srgbClr val="404040"/>
                  </a:solidFill>
                  <a:latin typeface="+mj-lt"/>
                  <a:cs typeface="Arial" pitchFamily="34" charset="0"/>
                </a:endParaRPr>
              </a:p>
            </p:txBody>
          </p:sp>
        </mc:Choice>
        <mc:Fallback xmlns="">
          <p:sp>
            <p:nvSpPr>
              <p:cNvPr id="7" name="TextBox 6">
                <a:extLst>
                  <a:ext uri="{FF2B5EF4-FFF2-40B4-BE49-F238E27FC236}">
                    <a16:creationId xmlns:a16="http://schemas.microsoft.com/office/drawing/2014/main" id="{7B3D62BB-5E6F-7340-96DD-133C53919A8B}"/>
                  </a:ext>
                </a:extLst>
              </p:cNvPr>
              <p:cNvSpPr txBox="1">
                <a:spLocks noRot="1" noChangeAspect="1" noMove="1" noResize="1" noEditPoints="1" noAdjustHandles="1" noChangeArrowheads="1" noChangeShapeType="1" noTextEdit="1"/>
              </p:cNvSpPr>
              <p:nvPr/>
            </p:nvSpPr>
            <p:spPr bwMode="auto">
              <a:xfrm>
                <a:off x="234000" y="597152"/>
                <a:ext cx="5865949" cy="492443"/>
              </a:xfrm>
              <a:prstGeom prst="rect">
                <a:avLst/>
              </a:prstGeom>
              <a:blipFill>
                <a:blip r:embed="rId3"/>
                <a:stretch>
                  <a:fillRect l="-1944" t="-12500" b="-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pic>
        <p:nvPicPr>
          <p:cNvPr id="13" name="Picture 12">
            <a:extLst>
              <a:ext uri="{FF2B5EF4-FFF2-40B4-BE49-F238E27FC236}">
                <a16:creationId xmlns:a16="http://schemas.microsoft.com/office/drawing/2014/main" id="{C96DA3C4-6968-364A-93FB-3A9564C75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000" y="1127947"/>
            <a:ext cx="3648679" cy="3648679"/>
          </a:xfrm>
          <a:prstGeom prst="rect">
            <a:avLst/>
          </a:prstGeom>
        </p:spPr>
      </p:pic>
      <p:sp>
        <p:nvSpPr>
          <p:cNvPr id="9" name="Rectangle 8">
            <a:extLst>
              <a:ext uri="{FF2B5EF4-FFF2-40B4-BE49-F238E27FC236}">
                <a16:creationId xmlns:a16="http://schemas.microsoft.com/office/drawing/2014/main" id="{93F8F234-9582-F740-A1D0-7FE641C8A19A}"/>
              </a:ext>
            </a:extLst>
          </p:cNvPr>
          <p:cNvSpPr/>
          <p:nvPr/>
        </p:nvSpPr>
        <p:spPr>
          <a:xfrm>
            <a:off x="2007463" y="3180009"/>
            <a:ext cx="411322" cy="437263"/>
          </a:xfrm>
          <a:prstGeom prst="rect">
            <a:avLst/>
          </a:prstGeom>
          <a:noFill/>
          <a:ln>
            <a:solidFill>
              <a:srgbClr val="00AD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8" name="Table 17">
            <a:extLst>
              <a:ext uri="{FF2B5EF4-FFF2-40B4-BE49-F238E27FC236}">
                <a16:creationId xmlns:a16="http://schemas.microsoft.com/office/drawing/2014/main" id="{B63D5A1A-E7F4-DC4E-8F1E-916AEE9FAA1A}"/>
              </a:ext>
            </a:extLst>
          </p:cNvPr>
          <p:cNvGraphicFramePr>
            <a:graphicFrameLocks noGrp="1"/>
          </p:cNvGraphicFramePr>
          <p:nvPr>
            <p:extLst>
              <p:ext uri="{D42A27DB-BD31-4B8C-83A1-F6EECF244321}">
                <p14:modId xmlns:p14="http://schemas.microsoft.com/office/powerpoint/2010/main" val="4244509313"/>
              </p:ext>
            </p:extLst>
          </p:nvPr>
        </p:nvGraphicFramePr>
        <p:xfrm>
          <a:off x="4564413" y="1911350"/>
          <a:ext cx="3758716" cy="1320800"/>
        </p:xfrm>
        <a:graphic>
          <a:graphicData uri="http://schemas.openxmlformats.org/drawingml/2006/table">
            <a:tbl>
              <a:tblPr firstRow="1" bandRow="1">
                <a:tableStyleId>{5C22544A-7EE6-4342-B048-85BDC9FD1C3A}</a:tableStyleId>
              </a:tblPr>
              <a:tblGrid>
                <a:gridCol w="1266369">
                  <a:extLst>
                    <a:ext uri="{9D8B030D-6E8A-4147-A177-3AD203B41FA5}">
                      <a16:colId xmlns:a16="http://schemas.microsoft.com/office/drawing/2014/main" val="1163811667"/>
                    </a:ext>
                  </a:extLst>
                </a:gridCol>
                <a:gridCol w="2492347">
                  <a:extLst>
                    <a:ext uri="{9D8B030D-6E8A-4147-A177-3AD203B41FA5}">
                      <a16:colId xmlns:a16="http://schemas.microsoft.com/office/drawing/2014/main" val="1881822973"/>
                    </a:ext>
                  </a:extLst>
                </a:gridCol>
              </a:tblGrid>
              <a:tr h="370840">
                <a:tc>
                  <a:txBody>
                    <a:bodyPr/>
                    <a:lstStyle/>
                    <a:p>
                      <a:endParaRPr lang="fr-FR" dirty="0"/>
                    </a:p>
                  </a:txBody>
                  <a:tcPr/>
                </a:tc>
                <a:tc>
                  <a:txBody>
                    <a:bodyPr/>
                    <a:lstStyle/>
                    <a:p>
                      <a:pPr algn="ctr"/>
                      <a:r>
                        <a:rPr lang="fr-FR" dirty="0"/>
                        <a:t>Espérance de vie période à la naissance</a:t>
                      </a:r>
                    </a:p>
                  </a:txBody>
                  <a:tcPr anchor="ctr"/>
                </a:tc>
                <a:extLst>
                  <a:ext uri="{0D108BD9-81ED-4DB2-BD59-A6C34878D82A}">
                    <a16:rowId xmlns:a16="http://schemas.microsoft.com/office/drawing/2014/main" val="2028904514"/>
                  </a:ext>
                </a:extLst>
              </a:tr>
              <a:tr h="370840">
                <a:tc>
                  <a:txBody>
                    <a:bodyPr/>
                    <a:lstStyle/>
                    <a:p>
                      <a:r>
                        <a:rPr lang="fr-FR" dirty="0"/>
                        <a:t>Avant</a:t>
                      </a:r>
                    </a:p>
                  </a:txBody>
                  <a:tcPr/>
                </a:tc>
                <a:tc>
                  <a:txBody>
                    <a:bodyPr/>
                    <a:lstStyle/>
                    <a:p>
                      <a:pPr algn="ctr"/>
                      <a:r>
                        <a:rPr lang="fr-FR" dirty="0"/>
                        <a:t>74,03</a:t>
                      </a:r>
                    </a:p>
                  </a:txBody>
                  <a:tcPr/>
                </a:tc>
                <a:extLst>
                  <a:ext uri="{0D108BD9-81ED-4DB2-BD59-A6C34878D82A}">
                    <a16:rowId xmlns:a16="http://schemas.microsoft.com/office/drawing/2014/main" val="3203454365"/>
                  </a:ext>
                </a:extLst>
              </a:tr>
              <a:tr h="370840">
                <a:tc>
                  <a:txBody>
                    <a:bodyPr/>
                    <a:lstStyle/>
                    <a:p>
                      <a:r>
                        <a:rPr lang="fr-FR" dirty="0"/>
                        <a:t>Après</a:t>
                      </a:r>
                    </a:p>
                  </a:txBody>
                  <a:tcPr/>
                </a:tc>
                <a:tc>
                  <a:txBody>
                    <a:bodyPr/>
                    <a:lstStyle/>
                    <a:p>
                      <a:pPr algn="ctr"/>
                      <a:r>
                        <a:rPr lang="fr-FR" dirty="0"/>
                        <a:t>62,92</a:t>
                      </a:r>
                    </a:p>
                  </a:txBody>
                  <a:tcPr/>
                </a:tc>
                <a:extLst>
                  <a:ext uri="{0D108BD9-81ED-4DB2-BD59-A6C34878D82A}">
                    <a16:rowId xmlns:a16="http://schemas.microsoft.com/office/drawing/2014/main" val="2873862332"/>
                  </a:ext>
                </a:extLst>
              </a:tr>
            </a:tbl>
          </a:graphicData>
        </a:graphic>
      </p:graphicFrame>
    </p:spTree>
    <p:extLst>
      <p:ext uri="{BB962C8B-B14F-4D97-AF65-F5344CB8AC3E}">
        <p14:creationId xmlns:p14="http://schemas.microsoft.com/office/powerpoint/2010/main" val="3283401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Sensibilité des coefficients </a:t>
            </a:r>
          </a:p>
        </p:txBody>
      </p:sp>
      <p:sp>
        <p:nvSpPr>
          <p:cNvPr id="11" name="Rectangle 10">
            <a:extLst>
              <a:ext uri="{FF2B5EF4-FFF2-40B4-BE49-F238E27FC236}">
                <a16:creationId xmlns:a16="http://schemas.microsoft.com/office/drawing/2014/main" id="{21963915-0D30-0D40-B893-23F75A81D250}"/>
              </a:ext>
            </a:extLst>
          </p:cNvPr>
          <p:cNvSpPr/>
          <p:nvPr/>
        </p:nvSpPr>
        <p:spPr>
          <a:xfrm>
            <a:off x="7525591" y="576011"/>
            <a:ext cx="1384409" cy="954107"/>
          </a:xfrm>
          <a:prstGeom prst="rect">
            <a:avLst/>
          </a:prstGeom>
          <a:ln w="19050">
            <a:solidFill>
              <a:srgbClr val="668980"/>
            </a:solidFill>
          </a:ln>
        </p:spPr>
        <p:txBody>
          <a:bodyPr wrap="square">
            <a:spAutoFit/>
          </a:bodyPr>
          <a:lstStyle/>
          <a:p>
            <a:pPr>
              <a:buClr>
                <a:srgbClr val="00ADC6"/>
              </a:buClr>
              <a:buSzPct val="144000"/>
            </a:pPr>
            <a:r>
              <a:rPr lang="fr-FR" sz="1400" dirty="0">
                <a:latin typeface="+mn-lt"/>
                <a:ea typeface="Cambria Math" panose="02040503050406030204" pitchFamily="18" charset="0"/>
              </a:rPr>
              <a:t>Test sur :</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Chili</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Année 2007</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Genre 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3D62BB-5E6F-7340-96DD-133C53919A8B}"/>
                  </a:ext>
                </a:extLst>
              </p:cNvPr>
              <p:cNvSpPr txBox="1"/>
              <p:nvPr/>
            </p:nvSpPr>
            <p:spPr bwMode="auto">
              <a:xfrm>
                <a:off x="234000" y="597152"/>
                <a:ext cx="5865949" cy="4924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rtlCol="0" anchor="b">
                <a:spAutoFit/>
              </a:bodyPr>
              <a:lstStyle/>
              <a:p>
                <a:pPr marL="342900" indent="-342900" eaLnBrk="1" hangingPunct="1">
                  <a:buFont typeface="+mj-lt"/>
                  <a:buAutoNum type="arabicPeriod" startAt="5"/>
                </a:pPr>
                <a:r>
                  <a:rPr lang="fr-FR" sz="1600" b="1" dirty="0">
                    <a:solidFill>
                      <a:srgbClr val="668980"/>
                    </a:solidFill>
                    <a:latin typeface="+mj-lt"/>
                    <a:cs typeface="Arial" pitchFamily="34" charset="0"/>
                  </a:rPr>
                  <a:t>Modifications du coefficient 37</a:t>
                </a:r>
                <a:endParaRPr lang="fr-FR" b="1" dirty="0">
                  <a:solidFill>
                    <a:srgbClr val="668980"/>
                  </a:solidFill>
                  <a:latin typeface="+mj-lt"/>
                  <a:cs typeface="Arial" pitchFamily="34" charset="0"/>
                </a:endParaRPr>
              </a:p>
              <a:p>
                <a:pPr lvl="1" indent="0" eaLnBrk="1" hangingPunct="1"/>
                <a14:m>
                  <m:oMathPara xmlns:m="http://schemas.openxmlformats.org/officeDocument/2006/math">
                    <m:oMathParaPr>
                      <m:jc m:val="centerGroup"/>
                    </m:oMathParaPr>
                    <m:oMath xmlns:m="http://schemas.openxmlformats.org/officeDocument/2006/math">
                      <m:sSub>
                        <m:sSubPr>
                          <m:ctrlPr>
                            <a:rPr lang="fr-FR" b="0" i="1" smtClean="0">
                              <a:solidFill>
                                <a:srgbClr val="404040"/>
                              </a:solidFill>
                              <a:latin typeface="Cambria Math" panose="02040503050406030204" pitchFamily="18" charset="0"/>
                              <a:cs typeface="Arial" pitchFamily="34" charset="0"/>
                            </a:rPr>
                          </m:ctrlPr>
                        </m:sSubPr>
                        <m:e>
                          <m:r>
                            <m:rPr>
                              <m:sty m:val="p"/>
                            </m:rPr>
                            <a:rPr lang="el-GR" b="0" i="1" smtClean="0">
                              <a:solidFill>
                                <a:srgbClr val="404040"/>
                              </a:solidFill>
                              <a:latin typeface="Cambria Math" panose="02040503050406030204" pitchFamily="18" charset="0"/>
                              <a:ea typeface="Cambria Math" panose="02040503050406030204" pitchFamily="18" charset="0"/>
                              <a:cs typeface="Arial" pitchFamily="34" charset="0"/>
                            </a:rPr>
                            <m:t>α</m:t>
                          </m:r>
                        </m:e>
                        <m:sub>
                          <m:r>
                            <a:rPr lang="fr-FR" b="0" i="1" smtClean="0">
                              <a:solidFill>
                                <a:srgbClr val="404040"/>
                              </a:solidFill>
                              <a:latin typeface="Cambria Math" panose="02040503050406030204" pitchFamily="18" charset="0"/>
                              <a:ea typeface="Cambria Math" panose="02040503050406030204" pitchFamily="18" charset="0"/>
                              <a:cs typeface="Arial" pitchFamily="34" charset="0"/>
                            </a:rPr>
                            <m:t>37</m:t>
                          </m:r>
                        </m:sub>
                      </m:sSub>
                      <m:r>
                        <a:rPr lang="fr-FR" b="0" i="1" smtClean="0">
                          <a:solidFill>
                            <a:srgbClr val="404040"/>
                          </a:solidFill>
                          <a:latin typeface="Cambria Math" panose="02040503050406030204" pitchFamily="18" charset="0"/>
                          <a:ea typeface="Cambria Math" panose="02040503050406030204" pitchFamily="18" charset="0"/>
                          <a:cs typeface="Arial" pitchFamily="34" charset="0"/>
                        </a:rPr>
                        <m:t>=</m:t>
                      </m:r>
                      <m:r>
                        <a:rPr lang="fr-FR" b="0" i="1" smtClean="0">
                          <a:solidFill>
                            <a:srgbClr val="404040"/>
                          </a:solidFill>
                          <a:latin typeface="Cambria Math" panose="02040503050406030204" pitchFamily="18" charset="0"/>
                          <a:cs typeface="Arial" pitchFamily="34" charset="0"/>
                        </a:rPr>
                        <m:t>0</m:t>
                      </m:r>
                    </m:oMath>
                  </m:oMathPara>
                </a14:m>
                <a:endParaRPr lang="fr-FR" dirty="0">
                  <a:solidFill>
                    <a:srgbClr val="404040"/>
                  </a:solidFill>
                  <a:latin typeface="+mj-lt"/>
                  <a:cs typeface="Arial" pitchFamily="34" charset="0"/>
                </a:endParaRPr>
              </a:p>
            </p:txBody>
          </p:sp>
        </mc:Choice>
        <mc:Fallback xmlns="">
          <p:sp>
            <p:nvSpPr>
              <p:cNvPr id="7" name="TextBox 6">
                <a:extLst>
                  <a:ext uri="{FF2B5EF4-FFF2-40B4-BE49-F238E27FC236}">
                    <a16:creationId xmlns:a16="http://schemas.microsoft.com/office/drawing/2014/main" id="{7B3D62BB-5E6F-7340-96DD-133C53919A8B}"/>
                  </a:ext>
                </a:extLst>
              </p:cNvPr>
              <p:cNvSpPr txBox="1">
                <a:spLocks noRot="1" noChangeAspect="1" noMove="1" noResize="1" noEditPoints="1" noAdjustHandles="1" noChangeArrowheads="1" noChangeShapeType="1" noTextEdit="1"/>
              </p:cNvSpPr>
              <p:nvPr/>
            </p:nvSpPr>
            <p:spPr bwMode="auto">
              <a:xfrm>
                <a:off x="234000" y="597152"/>
                <a:ext cx="5865949" cy="492443"/>
              </a:xfrm>
              <a:prstGeom prst="rect">
                <a:avLst/>
              </a:prstGeom>
              <a:blipFill>
                <a:blip r:embed="rId3"/>
                <a:stretch>
                  <a:fillRect l="-1944" t="-12500" b="-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pic>
        <p:nvPicPr>
          <p:cNvPr id="13" name="Picture 12">
            <a:extLst>
              <a:ext uri="{FF2B5EF4-FFF2-40B4-BE49-F238E27FC236}">
                <a16:creationId xmlns:a16="http://schemas.microsoft.com/office/drawing/2014/main" id="{C96DA3C4-6968-364A-93FB-3A9564C75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000" y="1127947"/>
            <a:ext cx="3648679" cy="3648679"/>
          </a:xfrm>
          <a:prstGeom prst="rect">
            <a:avLst/>
          </a:prstGeom>
        </p:spPr>
      </p:pic>
      <p:sp>
        <p:nvSpPr>
          <p:cNvPr id="9" name="Rectangle 8">
            <a:extLst>
              <a:ext uri="{FF2B5EF4-FFF2-40B4-BE49-F238E27FC236}">
                <a16:creationId xmlns:a16="http://schemas.microsoft.com/office/drawing/2014/main" id="{93F8F234-9582-F740-A1D0-7FE641C8A19A}"/>
              </a:ext>
            </a:extLst>
          </p:cNvPr>
          <p:cNvSpPr/>
          <p:nvPr/>
        </p:nvSpPr>
        <p:spPr>
          <a:xfrm>
            <a:off x="2007463" y="3180009"/>
            <a:ext cx="411322" cy="437263"/>
          </a:xfrm>
          <a:prstGeom prst="rect">
            <a:avLst/>
          </a:prstGeom>
          <a:noFill/>
          <a:ln>
            <a:solidFill>
              <a:srgbClr val="00AD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11">
            <a:extLst>
              <a:ext uri="{FF2B5EF4-FFF2-40B4-BE49-F238E27FC236}">
                <a16:creationId xmlns:a16="http://schemas.microsoft.com/office/drawing/2014/main" id="{71D6E0D5-C67E-D241-A49F-9574070530DE}"/>
              </a:ext>
            </a:extLst>
          </p:cNvPr>
          <p:cNvPicPr>
            <a:picLocks noChangeAspect="1"/>
          </p:cNvPicPr>
          <p:nvPr/>
        </p:nvPicPr>
        <p:blipFill>
          <a:blip r:embed="rId5"/>
          <a:stretch>
            <a:fillRect/>
          </a:stretch>
        </p:blipFill>
        <p:spPr>
          <a:xfrm>
            <a:off x="5625116" y="483338"/>
            <a:ext cx="1221488" cy="1462747"/>
          </a:xfrm>
          <a:prstGeom prst="rect">
            <a:avLst/>
          </a:prstGeom>
        </p:spPr>
      </p:pic>
      <p:pic>
        <p:nvPicPr>
          <p:cNvPr id="8" name="Picture 7">
            <a:extLst>
              <a:ext uri="{FF2B5EF4-FFF2-40B4-BE49-F238E27FC236}">
                <a16:creationId xmlns:a16="http://schemas.microsoft.com/office/drawing/2014/main" id="{CA70E15B-925C-434D-850B-E7F7BA674ED2}"/>
              </a:ext>
            </a:extLst>
          </p:cNvPr>
          <p:cNvPicPr>
            <a:picLocks noChangeAspect="1"/>
          </p:cNvPicPr>
          <p:nvPr/>
        </p:nvPicPr>
        <p:blipFill rotWithShape="1">
          <a:blip r:embed="rId6"/>
          <a:srcRect t="13577"/>
          <a:stretch/>
        </p:blipFill>
        <p:spPr>
          <a:xfrm>
            <a:off x="4192248" y="2113300"/>
            <a:ext cx="4473609" cy="2625945"/>
          </a:xfrm>
          <a:prstGeom prst="rect">
            <a:avLst/>
          </a:prstGeom>
        </p:spPr>
      </p:pic>
      <p:sp>
        <p:nvSpPr>
          <p:cNvPr id="15" name="TextBox 14">
            <a:extLst>
              <a:ext uri="{FF2B5EF4-FFF2-40B4-BE49-F238E27FC236}">
                <a16:creationId xmlns:a16="http://schemas.microsoft.com/office/drawing/2014/main" id="{658D15E4-71FD-D941-9543-EF323EDED40E}"/>
              </a:ext>
            </a:extLst>
          </p:cNvPr>
          <p:cNvSpPr txBox="1"/>
          <p:nvPr/>
        </p:nvSpPr>
        <p:spPr bwMode="auto">
          <a:xfrm>
            <a:off x="4018590" y="1183371"/>
            <a:ext cx="12070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1800" dirty="0" err="1">
                <a:solidFill>
                  <a:srgbClr val="00AEC6"/>
                </a:solidFill>
                <a:latin typeface="+mj-lt"/>
                <a:cs typeface="Arial" pitchFamily="34" charset="0"/>
              </a:rPr>
              <a:t>Δ</a:t>
            </a:r>
            <a:r>
              <a:rPr lang="fr-FR" sz="1800" dirty="0">
                <a:solidFill>
                  <a:srgbClr val="00AEC6"/>
                </a:solidFill>
                <a:latin typeface="+mj-lt"/>
                <a:cs typeface="Arial" pitchFamily="34" charset="0"/>
              </a:rPr>
              <a:t> Ex = -11,11</a:t>
            </a:r>
          </a:p>
        </p:txBody>
      </p:sp>
      <p:sp>
        <p:nvSpPr>
          <p:cNvPr id="16" name="TextBox 15">
            <a:extLst>
              <a:ext uri="{FF2B5EF4-FFF2-40B4-BE49-F238E27FC236}">
                <a16:creationId xmlns:a16="http://schemas.microsoft.com/office/drawing/2014/main" id="{287A321B-6BC3-634F-9B1B-8766A18EBB7E}"/>
              </a:ext>
            </a:extLst>
          </p:cNvPr>
          <p:cNvSpPr txBox="1"/>
          <p:nvPr/>
        </p:nvSpPr>
        <p:spPr bwMode="auto">
          <a:xfrm>
            <a:off x="5625116" y="312619"/>
            <a:ext cx="122148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1000" dirty="0" err="1">
                <a:solidFill>
                  <a:srgbClr val="404040"/>
                </a:solidFill>
                <a:latin typeface="+mj-lt"/>
                <a:cs typeface="Arial" pitchFamily="34" charset="0"/>
              </a:rPr>
              <a:t>Spline</a:t>
            </a:r>
            <a:r>
              <a:rPr lang="fr-FR" sz="1000" dirty="0">
                <a:solidFill>
                  <a:srgbClr val="404040"/>
                </a:solidFill>
                <a:latin typeface="+mj-lt"/>
                <a:cs typeface="Arial" pitchFamily="34" charset="0"/>
              </a:rPr>
              <a:t> correspondante</a:t>
            </a:r>
          </a:p>
        </p:txBody>
      </p:sp>
    </p:spTree>
    <p:extLst>
      <p:ext uri="{BB962C8B-B14F-4D97-AF65-F5344CB8AC3E}">
        <p14:creationId xmlns:p14="http://schemas.microsoft.com/office/powerpoint/2010/main" val="4080463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Sensibilité des coefficients </a:t>
            </a:r>
          </a:p>
        </p:txBody>
      </p:sp>
      <p:sp>
        <p:nvSpPr>
          <p:cNvPr id="11" name="Rectangle 10">
            <a:extLst>
              <a:ext uri="{FF2B5EF4-FFF2-40B4-BE49-F238E27FC236}">
                <a16:creationId xmlns:a16="http://schemas.microsoft.com/office/drawing/2014/main" id="{21963915-0D30-0D40-B893-23F75A81D250}"/>
              </a:ext>
            </a:extLst>
          </p:cNvPr>
          <p:cNvSpPr/>
          <p:nvPr/>
        </p:nvSpPr>
        <p:spPr>
          <a:xfrm>
            <a:off x="7525591" y="576011"/>
            <a:ext cx="1384409" cy="954107"/>
          </a:xfrm>
          <a:prstGeom prst="rect">
            <a:avLst/>
          </a:prstGeom>
          <a:ln w="19050">
            <a:solidFill>
              <a:srgbClr val="668980"/>
            </a:solidFill>
          </a:ln>
        </p:spPr>
        <p:txBody>
          <a:bodyPr wrap="square">
            <a:spAutoFit/>
          </a:bodyPr>
          <a:lstStyle/>
          <a:p>
            <a:pPr>
              <a:buClr>
                <a:srgbClr val="00ADC6"/>
              </a:buClr>
              <a:buSzPct val="144000"/>
            </a:pPr>
            <a:r>
              <a:rPr lang="fr-FR" sz="1400" dirty="0">
                <a:latin typeface="+mn-lt"/>
                <a:ea typeface="Cambria Math" panose="02040503050406030204" pitchFamily="18" charset="0"/>
              </a:rPr>
              <a:t>Test sur :</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Chili</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Année 2007</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Genre 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3D62BB-5E6F-7340-96DD-133C53919A8B}"/>
                  </a:ext>
                </a:extLst>
              </p:cNvPr>
              <p:cNvSpPr txBox="1"/>
              <p:nvPr/>
            </p:nvSpPr>
            <p:spPr bwMode="auto">
              <a:xfrm>
                <a:off x="234000" y="597152"/>
                <a:ext cx="5865949" cy="4924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rtlCol="0" anchor="b">
                <a:spAutoFit/>
              </a:bodyPr>
              <a:lstStyle/>
              <a:p>
                <a:pPr marL="342900" indent="-342900" eaLnBrk="1" hangingPunct="1">
                  <a:buFont typeface="+mj-lt"/>
                  <a:buAutoNum type="arabicPeriod" startAt="5"/>
                </a:pPr>
                <a:r>
                  <a:rPr lang="fr-FR" sz="1600" b="1" dirty="0">
                    <a:solidFill>
                      <a:srgbClr val="668980"/>
                    </a:solidFill>
                    <a:latin typeface="+mj-lt"/>
                    <a:cs typeface="Arial" pitchFamily="34" charset="0"/>
                  </a:rPr>
                  <a:t>Modifications du coefficient 44 (composante 3)</a:t>
                </a:r>
                <a:endParaRPr lang="fr-FR" b="1" dirty="0">
                  <a:solidFill>
                    <a:srgbClr val="668980"/>
                  </a:solidFill>
                  <a:latin typeface="+mj-lt"/>
                  <a:cs typeface="Arial" pitchFamily="34" charset="0"/>
                </a:endParaRPr>
              </a:p>
              <a:p>
                <a:pPr lvl="1" indent="0" eaLnBrk="1" hangingPunct="1"/>
                <a14:m>
                  <m:oMathPara xmlns:m="http://schemas.openxmlformats.org/officeDocument/2006/math">
                    <m:oMathParaPr>
                      <m:jc m:val="centerGroup"/>
                    </m:oMathParaPr>
                    <m:oMath xmlns:m="http://schemas.openxmlformats.org/officeDocument/2006/math">
                      <m:sSub>
                        <m:sSubPr>
                          <m:ctrlPr>
                            <a:rPr lang="fr-FR" b="0" i="1" smtClean="0">
                              <a:solidFill>
                                <a:srgbClr val="404040"/>
                              </a:solidFill>
                              <a:latin typeface="Cambria Math" panose="02040503050406030204" pitchFamily="18" charset="0"/>
                              <a:cs typeface="Arial" pitchFamily="34" charset="0"/>
                            </a:rPr>
                          </m:ctrlPr>
                        </m:sSubPr>
                        <m:e>
                          <m:r>
                            <m:rPr>
                              <m:sty m:val="p"/>
                            </m:rPr>
                            <a:rPr lang="el-GR" b="0" i="1" smtClean="0">
                              <a:solidFill>
                                <a:srgbClr val="404040"/>
                              </a:solidFill>
                              <a:latin typeface="Cambria Math" panose="02040503050406030204" pitchFamily="18" charset="0"/>
                              <a:ea typeface="Cambria Math" panose="02040503050406030204" pitchFamily="18" charset="0"/>
                              <a:cs typeface="Arial" pitchFamily="34" charset="0"/>
                            </a:rPr>
                            <m:t>α</m:t>
                          </m:r>
                        </m:e>
                        <m:sub>
                          <m:r>
                            <a:rPr lang="fr-FR" b="0" i="1" smtClean="0">
                              <a:solidFill>
                                <a:srgbClr val="404040"/>
                              </a:solidFill>
                              <a:latin typeface="Cambria Math" panose="02040503050406030204" pitchFamily="18" charset="0"/>
                              <a:ea typeface="Cambria Math" panose="02040503050406030204" pitchFamily="18" charset="0"/>
                              <a:cs typeface="Arial" pitchFamily="34" charset="0"/>
                            </a:rPr>
                            <m:t>44</m:t>
                          </m:r>
                        </m:sub>
                      </m:sSub>
                      <m:r>
                        <a:rPr lang="fr-FR" b="0" i="1" smtClean="0">
                          <a:solidFill>
                            <a:srgbClr val="404040"/>
                          </a:solidFill>
                          <a:latin typeface="Cambria Math" panose="02040503050406030204" pitchFamily="18" charset="0"/>
                          <a:ea typeface="Cambria Math" panose="02040503050406030204" pitchFamily="18" charset="0"/>
                          <a:cs typeface="Arial" pitchFamily="34" charset="0"/>
                        </a:rPr>
                        <m:t>=</m:t>
                      </m:r>
                      <m:r>
                        <a:rPr lang="fr-FR" b="0" i="1" smtClean="0">
                          <a:solidFill>
                            <a:srgbClr val="404040"/>
                          </a:solidFill>
                          <a:latin typeface="Cambria Math" panose="02040503050406030204" pitchFamily="18" charset="0"/>
                          <a:cs typeface="Arial" pitchFamily="34" charset="0"/>
                        </a:rPr>
                        <m:t>0</m:t>
                      </m:r>
                    </m:oMath>
                  </m:oMathPara>
                </a14:m>
                <a:endParaRPr lang="fr-FR" dirty="0">
                  <a:solidFill>
                    <a:srgbClr val="404040"/>
                  </a:solidFill>
                  <a:latin typeface="+mj-lt"/>
                  <a:cs typeface="Arial" pitchFamily="34" charset="0"/>
                </a:endParaRPr>
              </a:p>
            </p:txBody>
          </p:sp>
        </mc:Choice>
        <mc:Fallback xmlns="">
          <p:sp>
            <p:nvSpPr>
              <p:cNvPr id="7" name="TextBox 6">
                <a:extLst>
                  <a:ext uri="{FF2B5EF4-FFF2-40B4-BE49-F238E27FC236}">
                    <a16:creationId xmlns:a16="http://schemas.microsoft.com/office/drawing/2014/main" id="{7B3D62BB-5E6F-7340-96DD-133C53919A8B}"/>
                  </a:ext>
                </a:extLst>
              </p:cNvPr>
              <p:cNvSpPr txBox="1">
                <a:spLocks noRot="1" noChangeAspect="1" noMove="1" noResize="1" noEditPoints="1" noAdjustHandles="1" noChangeArrowheads="1" noChangeShapeType="1" noTextEdit="1"/>
              </p:cNvSpPr>
              <p:nvPr/>
            </p:nvSpPr>
            <p:spPr bwMode="auto">
              <a:xfrm>
                <a:off x="234000" y="597152"/>
                <a:ext cx="5865949" cy="492443"/>
              </a:xfrm>
              <a:prstGeom prst="rect">
                <a:avLst/>
              </a:prstGeom>
              <a:blipFill>
                <a:blip r:embed="rId3"/>
                <a:stretch>
                  <a:fillRect l="-1944" t="-12500" b="-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pic>
        <p:nvPicPr>
          <p:cNvPr id="13" name="Picture 12">
            <a:extLst>
              <a:ext uri="{FF2B5EF4-FFF2-40B4-BE49-F238E27FC236}">
                <a16:creationId xmlns:a16="http://schemas.microsoft.com/office/drawing/2014/main" id="{C96DA3C4-6968-364A-93FB-3A9564C75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000" y="1127947"/>
            <a:ext cx="3648679" cy="3648679"/>
          </a:xfrm>
          <a:prstGeom prst="rect">
            <a:avLst/>
          </a:prstGeom>
        </p:spPr>
      </p:pic>
      <p:sp>
        <p:nvSpPr>
          <p:cNvPr id="9" name="Rectangle 8">
            <a:extLst>
              <a:ext uri="{FF2B5EF4-FFF2-40B4-BE49-F238E27FC236}">
                <a16:creationId xmlns:a16="http://schemas.microsoft.com/office/drawing/2014/main" id="{93F8F234-9582-F740-A1D0-7FE641C8A19A}"/>
              </a:ext>
            </a:extLst>
          </p:cNvPr>
          <p:cNvSpPr/>
          <p:nvPr/>
        </p:nvSpPr>
        <p:spPr>
          <a:xfrm>
            <a:off x="1608010" y="3693356"/>
            <a:ext cx="411322" cy="437263"/>
          </a:xfrm>
          <a:prstGeom prst="rect">
            <a:avLst/>
          </a:prstGeom>
          <a:noFill/>
          <a:ln>
            <a:solidFill>
              <a:srgbClr val="00AD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8" name="Table 17">
            <a:extLst>
              <a:ext uri="{FF2B5EF4-FFF2-40B4-BE49-F238E27FC236}">
                <a16:creationId xmlns:a16="http://schemas.microsoft.com/office/drawing/2014/main" id="{B63D5A1A-E7F4-DC4E-8F1E-916AEE9FAA1A}"/>
              </a:ext>
            </a:extLst>
          </p:cNvPr>
          <p:cNvGraphicFramePr>
            <a:graphicFrameLocks noGrp="1"/>
          </p:cNvGraphicFramePr>
          <p:nvPr>
            <p:extLst>
              <p:ext uri="{D42A27DB-BD31-4B8C-83A1-F6EECF244321}">
                <p14:modId xmlns:p14="http://schemas.microsoft.com/office/powerpoint/2010/main" val="2343703590"/>
              </p:ext>
            </p:extLst>
          </p:nvPr>
        </p:nvGraphicFramePr>
        <p:xfrm>
          <a:off x="4564413" y="1911350"/>
          <a:ext cx="3758716" cy="1320800"/>
        </p:xfrm>
        <a:graphic>
          <a:graphicData uri="http://schemas.openxmlformats.org/drawingml/2006/table">
            <a:tbl>
              <a:tblPr firstRow="1" bandRow="1">
                <a:tableStyleId>{5C22544A-7EE6-4342-B048-85BDC9FD1C3A}</a:tableStyleId>
              </a:tblPr>
              <a:tblGrid>
                <a:gridCol w="1266369">
                  <a:extLst>
                    <a:ext uri="{9D8B030D-6E8A-4147-A177-3AD203B41FA5}">
                      <a16:colId xmlns:a16="http://schemas.microsoft.com/office/drawing/2014/main" val="1163811667"/>
                    </a:ext>
                  </a:extLst>
                </a:gridCol>
                <a:gridCol w="2492347">
                  <a:extLst>
                    <a:ext uri="{9D8B030D-6E8A-4147-A177-3AD203B41FA5}">
                      <a16:colId xmlns:a16="http://schemas.microsoft.com/office/drawing/2014/main" val="1881822973"/>
                    </a:ext>
                  </a:extLst>
                </a:gridCol>
              </a:tblGrid>
              <a:tr h="370840">
                <a:tc>
                  <a:txBody>
                    <a:bodyPr/>
                    <a:lstStyle/>
                    <a:p>
                      <a:endParaRPr lang="fr-FR" dirty="0"/>
                    </a:p>
                  </a:txBody>
                  <a:tcPr/>
                </a:tc>
                <a:tc>
                  <a:txBody>
                    <a:bodyPr/>
                    <a:lstStyle/>
                    <a:p>
                      <a:pPr algn="ctr"/>
                      <a:r>
                        <a:rPr lang="fr-FR" dirty="0"/>
                        <a:t>Espérance de vie période à la naissance</a:t>
                      </a:r>
                    </a:p>
                  </a:txBody>
                  <a:tcPr anchor="ctr"/>
                </a:tc>
                <a:extLst>
                  <a:ext uri="{0D108BD9-81ED-4DB2-BD59-A6C34878D82A}">
                    <a16:rowId xmlns:a16="http://schemas.microsoft.com/office/drawing/2014/main" val="2028904514"/>
                  </a:ext>
                </a:extLst>
              </a:tr>
              <a:tr h="370840">
                <a:tc>
                  <a:txBody>
                    <a:bodyPr/>
                    <a:lstStyle/>
                    <a:p>
                      <a:r>
                        <a:rPr lang="fr-FR" dirty="0"/>
                        <a:t>Avant</a:t>
                      </a:r>
                    </a:p>
                  </a:txBody>
                  <a:tcPr/>
                </a:tc>
                <a:tc>
                  <a:txBody>
                    <a:bodyPr/>
                    <a:lstStyle/>
                    <a:p>
                      <a:pPr algn="ctr"/>
                      <a:r>
                        <a:rPr lang="fr-FR" dirty="0"/>
                        <a:t>74,03</a:t>
                      </a:r>
                    </a:p>
                  </a:txBody>
                  <a:tcPr/>
                </a:tc>
                <a:extLst>
                  <a:ext uri="{0D108BD9-81ED-4DB2-BD59-A6C34878D82A}">
                    <a16:rowId xmlns:a16="http://schemas.microsoft.com/office/drawing/2014/main" val="3203454365"/>
                  </a:ext>
                </a:extLst>
              </a:tr>
              <a:tr h="370840">
                <a:tc>
                  <a:txBody>
                    <a:bodyPr/>
                    <a:lstStyle/>
                    <a:p>
                      <a:r>
                        <a:rPr lang="fr-FR" dirty="0"/>
                        <a:t>Après</a:t>
                      </a:r>
                    </a:p>
                  </a:txBody>
                  <a:tcPr/>
                </a:tc>
                <a:tc>
                  <a:txBody>
                    <a:bodyPr/>
                    <a:lstStyle/>
                    <a:p>
                      <a:pPr algn="ctr"/>
                      <a:r>
                        <a:rPr lang="fr-FR" dirty="0"/>
                        <a:t>74,03</a:t>
                      </a:r>
                    </a:p>
                  </a:txBody>
                  <a:tcPr/>
                </a:tc>
                <a:extLst>
                  <a:ext uri="{0D108BD9-81ED-4DB2-BD59-A6C34878D82A}">
                    <a16:rowId xmlns:a16="http://schemas.microsoft.com/office/drawing/2014/main" val="2873862332"/>
                  </a:ext>
                </a:extLst>
              </a:tr>
            </a:tbl>
          </a:graphicData>
        </a:graphic>
      </p:graphicFrame>
    </p:spTree>
    <p:extLst>
      <p:ext uri="{BB962C8B-B14F-4D97-AF65-F5344CB8AC3E}">
        <p14:creationId xmlns:p14="http://schemas.microsoft.com/office/powerpoint/2010/main" val="8946538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Sensibilité des coefficients </a:t>
            </a:r>
          </a:p>
        </p:txBody>
      </p:sp>
      <p:sp>
        <p:nvSpPr>
          <p:cNvPr id="11" name="Rectangle 10">
            <a:extLst>
              <a:ext uri="{FF2B5EF4-FFF2-40B4-BE49-F238E27FC236}">
                <a16:creationId xmlns:a16="http://schemas.microsoft.com/office/drawing/2014/main" id="{21963915-0D30-0D40-B893-23F75A81D250}"/>
              </a:ext>
            </a:extLst>
          </p:cNvPr>
          <p:cNvSpPr/>
          <p:nvPr/>
        </p:nvSpPr>
        <p:spPr>
          <a:xfrm>
            <a:off x="7525591" y="576011"/>
            <a:ext cx="1384409" cy="954107"/>
          </a:xfrm>
          <a:prstGeom prst="rect">
            <a:avLst/>
          </a:prstGeom>
          <a:ln w="19050">
            <a:solidFill>
              <a:srgbClr val="668980"/>
            </a:solidFill>
          </a:ln>
        </p:spPr>
        <p:txBody>
          <a:bodyPr wrap="square">
            <a:spAutoFit/>
          </a:bodyPr>
          <a:lstStyle/>
          <a:p>
            <a:pPr>
              <a:buClr>
                <a:srgbClr val="00ADC6"/>
              </a:buClr>
              <a:buSzPct val="144000"/>
            </a:pPr>
            <a:r>
              <a:rPr lang="fr-FR" sz="1400" dirty="0">
                <a:latin typeface="+mn-lt"/>
                <a:ea typeface="Cambria Math" panose="02040503050406030204" pitchFamily="18" charset="0"/>
              </a:rPr>
              <a:t>Test sur :</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Chili</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Année 2007</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Genre 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3D62BB-5E6F-7340-96DD-133C53919A8B}"/>
                  </a:ext>
                </a:extLst>
              </p:cNvPr>
              <p:cNvSpPr txBox="1"/>
              <p:nvPr/>
            </p:nvSpPr>
            <p:spPr bwMode="auto">
              <a:xfrm>
                <a:off x="234000" y="597152"/>
                <a:ext cx="5865949" cy="4924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rtlCol="0" anchor="b">
                <a:spAutoFit/>
              </a:bodyPr>
              <a:lstStyle/>
              <a:p>
                <a:pPr marL="342900" indent="-342900" eaLnBrk="1" hangingPunct="1">
                  <a:buFont typeface="+mj-lt"/>
                  <a:buAutoNum type="arabicPeriod" startAt="5"/>
                </a:pPr>
                <a:r>
                  <a:rPr lang="fr-FR" sz="1600" b="1" dirty="0">
                    <a:solidFill>
                      <a:srgbClr val="668980"/>
                    </a:solidFill>
                    <a:latin typeface="+mj-lt"/>
                    <a:cs typeface="Arial" pitchFamily="34" charset="0"/>
                  </a:rPr>
                  <a:t>Modifications du coefficient 44 (composante 3)</a:t>
                </a:r>
                <a:endParaRPr lang="fr-FR" b="1" dirty="0">
                  <a:solidFill>
                    <a:srgbClr val="668980"/>
                  </a:solidFill>
                  <a:latin typeface="+mj-lt"/>
                  <a:cs typeface="Arial" pitchFamily="34" charset="0"/>
                </a:endParaRPr>
              </a:p>
              <a:p>
                <a:pPr lvl="1" indent="0" eaLnBrk="1" hangingPunct="1"/>
                <a14:m>
                  <m:oMathPara xmlns:m="http://schemas.openxmlformats.org/officeDocument/2006/math">
                    <m:oMathParaPr>
                      <m:jc m:val="centerGroup"/>
                    </m:oMathParaPr>
                    <m:oMath xmlns:m="http://schemas.openxmlformats.org/officeDocument/2006/math">
                      <m:sSub>
                        <m:sSubPr>
                          <m:ctrlPr>
                            <a:rPr lang="fr-FR" b="0" i="1" smtClean="0">
                              <a:solidFill>
                                <a:srgbClr val="404040"/>
                              </a:solidFill>
                              <a:latin typeface="Cambria Math" panose="02040503050406030204" pitchFamily="18" charset="0"/>
                              <a:cs typeface="Arial" pitchFamily="34" charset="0"/>
                            </a:rPr>
                          </m:ctrlPr>
                        </m:sSubPr>
                        <m:e>
                          <m:r>
                            <m:rPr>
                              <m:sty m:val="p"/>
                            </m:rPr>
                            <a:rPr lang="el-GR" b="0" i="1" smtClean="0">
                              <a:solidFill>
                                <a:srgbClr val="404040"/>
                              </a:solidFill>
                              <a:latin typeface="Cambria Math" panose="02040503050406030204" pitchFamily="18" charset="0"/>
                              <a:ea typeface="Cambria Math" panose="02040503050406030204" pitchFamily="18" charset="0"/>
                              <a:cs typeface="Arial" pitchFamily="34" charset="0"/>
                            </a:rPr>
                            <m:t>α</m:t>
                          </m:r>
                        </m:e>
                        <m:sub>
                          <m:r>
                            <a:rPr lang="fr-FR" b="0" i="1" smtClean="0">
                              <a:solidFill>
                                <a:srgbClr val="404040"/>
                              </a:solidFill>
                              <a:latin typeface="Cambria Math" panose="02040503050406030204" pitchFamily="18" charset="0"/>
                              <a:ea typeface="Cambria Math" panose="02040503050406030204" pitchFamily="18" charset="0"/>
                              <a:cs typeface="Arial" pitchFamily="34" charset="0"/>
                            </a:rPr>
                            <m:t>44</m:t>
                          </m:r>
                        </m:sub>
                      </m:sSub>
                      <m:r>
                        <a:rPr lang="fr-FR" b="0" i="1" smtClean="0">
                          <a:solidFill>
                            <a:srgbClr val="404040"/>
                          </a:solidFill>
                          <a:latin typeface="Cambria Math" panose="02040503050406030204" pitchFamily="18" charset="0"/>
                          <a:ea typeface="Cambria Math" panose="02040503050406030204" pitchFamily="18" charset="0"/>
                          <a:cs typeface="Arial" pitchFamily="34" charset="0"/>
                        </a:rPr>
                        <m:t>=</m:t>
                      </m:r>
                      <m:r>
                        <a:rPr lang="fr-FR" b="0" i="1" smtClean="0">
                          <a:solidFill>
                            <a:srgbClr val="404040"/>
                          </a:solidFill>
                          <a:latin typeface="Cambria Math" panose="02040503050406030204" pitchFamily="18" charset="0"/>
                          <a:cs typeface="Arial" pitchFamily="34" charset="0"/>
                        </a:rPr>
                        <m:t>0</m:t>
                      </m:r>
                    </m:oMath>
                  </m:oMathPara>
                </a14:m>
                <a:endParaRPr lang="fr-FR" dirty="0">
                  <a:solidFill>
                    <a:srgbClr val="404040"/>
                  </a:solidFill>
                  <a:latin typeface="+mj-lt"/>
                  <a:cs typeface="Arial" pitchFamily="34" charset="0"/>
                </a:endParaRPr>
              </a:p>
            </p:txBody>
          </p:sp>
        </mc:Choice>
        <mc:Fallback xmlns="">
          <p:sp>
            <p:nvSpPr>
              <p:cNvPr id="7" name="TextBox 6">
                <a:extLst>
                  <a:ext uri="{FF2B5EF4-FFF2-40B4-BE49-F238E27FC236}">
                    <a16:creationId xmlns:a16="http://schemas.microsoft.com/office/drawing/2014/main" id="{7B3D62BB-5E6F-7340-96DD-133C53919A8B}"/>
                  </a:ext>
                </a:extLst>
              </p:cNvPr>
              <p:cNvSpPr txBox="1">
                <a:spLocks noRot="1" noChangeAspect="1" noMove="1" noResize="1" noEditPoints="1" noAdjustHandles="1" noChangeArrowheads="1" noChangeShapeType="1" noTextEdit="1"/>
              </p:cNvSpPr>
              <p:nvPr/>
            </p:nvSpPr>
            <p:spPr bwMode="auto">
              <a:xfrm>
                <a:off x="234000" y="597152"/>
                <a:ext cx="5865949" cy="492443"/>
              </a:xfrm>
              <a:prstGeom prst="rect">
                <a:avLst/>
              </a:prstGeom>
              <a:blipFill>
                <a:blip r:embed="rId3"/>
                <a:stretch>
                  <a:fillRect l="-1944" t="-12500" b="-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pic>
        <p:nvPicPr>
          <p:cNvPr id="13" name="Picture 12">
            <a:extLst>
              <a:ext uri="{FF2B5EF4-FFF2-40B4-BE49-F238E27FC236}">
                <a16:creationId xmlns:a16="http://schemas.microsoft.com/office/drawing/2014/main" id="{C96DA3C4-6968-364A-93FB-3A9564C75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000" y="1127947"/>
            <a:ext cx="3648679" cy="3648679"/>
          </a:xfrm>
          <a:prstGeom prst="rect">
            <a:avLst/>
          </a:prstGeom>
        </p:spPr>
      </p:pic>
      <p:pic>
        <p:nvPicPr>
          <p:cNvPr id="2" name="Picture 1">
            <a:extLst>
              <a:ext uri="{FF2B5EF4-FFF2-40B4-BE49-F238E27FC236}">
                <a16:creationId xmlns:a16="http://schemas.microsoft.com/office/drawing/2014/main" id="{6C15A0EB-F9A2-D647-AF8E-7CE9C9D5C95D}"/>
              </a:ext>
            </a:extLst>
          </p:cNvPr>
          <p:cNvPicPr>
            <a:picLocks noChangeAspect="1"/>
          </p:cNvPicPr>
          <p:nvPr/>
        </p:nvPicPr>
        <p:blipFill>
          <a:blip r:embed="rId5"/>
          <a:stretch>
            <a:fillRect/>
          </a:stretch>
        </p:blipFill>
        <p:spPr>
          <a:xfrm>
            <a:off x="4448593" y="1741329"/>
            <a:ext cx="4181307" cy="2634336"/>
          </a:xfrm>
          <a:prstGeom prst="rect">
            <a:avLst/>
          </a:prstGeom>
        </p:spPr>
      </p:pic>
      <p:sp>
        <p:nvSpPr>
          <p:cNvPr id="12" name="TextBox 11">
            <a:extLst>
              <a:ext uri="{FF2B5EF4-FFF2-40B4-BE49-F238E27FC236}">
                <a16:creationId xmlns:a16="http://schemas.microsoft.com/office/drawing/2014/main" id="{DD71AC4A-3A68-6348-8554-BED1D671BB71}"/>
              </a:ext>
            </a:extLst>
          </p:cNvPr>
          <p:cNvSpPr txBox="1"/>
          <p:nvPr/>
        </p:nvSpPr>
        <p:spPr bwMode="auto">
          <a:xfrm>
            <a:off x="4018590" y="1183371"/>
            <a:ext cx="13224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1800" dirty="0" err="1">
                <a:solidFill>
                  <a:srgbClr val="00AEC6"/>
                </a:solidFill>
                <a:latin typeface="+mj-lt"/>
                <a:cs typeface="Arial" pitchFamily="34" charset="0"/>
              </a:rPr>
              <a:t>Δ</a:t>
            </a:r>
            <a:r>
              <a:rPr lang="fr-FR" sz="1800" dirty="0">
                <a:solidFill>
                  <a:srgbClr val="00AEC6"/>
                </a:solidFill>
                <a:latin typeface="+mj-lt"/>
                <a:cs typeface="Arial" pitchFamily="34" charset="0"/>
              </a:rPr>
              <a:t> Ex = -0,0037</a:t>
            </a:r>
          </a:p>
        </p:txBody>
      </p:sp>
      <p:pic>
        <p:nvPicPr>
          <p:cNvPr id="8" name="Picture 7">
            <a:extLst>
              <a:ext uri="{FF2B5EF4-FFF2-40B4-BE49-F238E27FC236}">
                <a16:creationId xmlns:a16="http://schemas.microsoft.com/office/drawing/2014/main" id="{0A646FD1-0E38-6041-B144-43298E6C95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5936" y="466507"/>
            <a:ext cx="1210668" cy="1459923"/>
          </a:xfrm>
          <a:prstGeom prst="rect">
            <a:avLst/>
          </a:prstGeom>
        </p:spPr>
      </p:pic>
      <p:sp>
        <p:nvSpPr>
          <p:cNvPr id="14" name="TextBox 13">
            <a:extLst>
              <a:ext uri="{FF2B5EF4-FFF2-40B4-BE49-F238E27FC236}">
                <a16:creationId xmlns:a16="http://schemas.microsoft.com/office/drawing/2014/main" id="{E9E3712C-8509-0846-A98D-D75FDB914449}"/>
              </a:ext>
            </a:extLst>
          </p:cNvPr>
          <p:cNvSpPr txBox="1"/>
          <p:nvPr/>
        </p:nvSpPr>
        <p:spPr bwMode="auto">
          <a:xfrm>
            <a:off x="5625116" y="312619"/>
            <a:ext cx="122148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1000" dirty="0" err="1">
                <a:solidFill>
                  <a:srgbClr val="404040"/>
                </a:solidFill>
                <a:latin typeface="+mj-lt"/>
                <a:cs typeface="Arial" pitchFamily="34" charset="0"/>
              </a:rPr>
              <a:t>Spline</a:t>
            </a:r>
            <a:r>
              <a:rPr lang="fr-FR" sz="1000" dirty="0">
                <a:solidFill>
                  <a:srgbClr val="404040"/>
                </a:solidFill>
                <a:latin typeface="+mj-lt"/>
                <a:cs typeface="Arial" pitchFamily="34" charset="0"/>
              </a:rPr>
              <a:t> correspondante</a:t>
            </a:r>
          </a:p>
        </p:txBody>
      </p:sp>
      <p:sp>
        <p:nvSpPr>
          <p:cNvPr id="15" name="Rectangle 14">
            <a:extLst>
              <a:ext uri="{FF2B5EF4-FFF2-40B4-BE49-F238E27FC236}">
                <a16:creationId xmlns:a16="http://schemas.microsoft.com/office/drawing/2014/main" id="{60EFB830-5DE9-4143-93B2-A2F33450902A}"/>
              </a:ext>
            </a:extLst>
          </p:cNvPr>
          <p:cNvSpPr/>
          <p:nvPr/>
        </p:nvSpPr>
        <p:spPr>
          <a:xfrm>
            <a:off x="1608010" y="3693356"/>
            <a:ext cx="411322" cy="437263"/>
          </a:xfrm>
          <a:prstGeom prst="rect">
            <a:avLst/>
          </a:prstGeom>
          <a:noFill/>
          <a:ln>
            <a:solidFill>
              <a:srgbClr val="00AD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13601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en-FR" dirty="0"/>
              <a:t>Model parameters</a:t>
            </a:r>
          </a:p>
        </p:txBody>
      </p:sp>
      <p:sp>
        <p:nvSpPr>
          <p:cNvPr id="7" name="Text Placeholder 6">
            <a:extLst>
              <a:ext uri="{FF2B5EF4-FFF2-40B4-BE49-F238E27FC236}">
                <a16:creationId xmlns:a16="http://schemas.microsoft.com/office/drawing/2014/main" id="{E624C666-72B4-694D-8CCD-AEF4B0AA1646}"/>
              </a:ext>
            </a:extLst>
          </p:cNvPr>
          <p:cNvSpPr>
            <a:spLocks noGrp="1"/>
          </p:cNvSpPr>
          <p:nvPr>
            <p:ph type="body" sz="quarter" idx="12"/>
          </p:nvPr>
        </p:nvSpPr>
        <p:spPr/>
        <p:txBody>
          <a:bodyPr/>
          <a:lstStyle/>
          <a:p>
            <a:r>
              <a:rPr lang="en-FR" dirty="0"/>
              <a:t>Sum of smooth exponentials</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6C880A3-B9BB-2F49-8D7C-FEA3D501C02B}"/>
                  </a:ext>
                </a:extLst>
              </p:cNvPr>
              <p:cNvSpPr/>
              <p:nvPr/>
            </p:nvSpPr>
            <p:spPr>
              <a:xfrm>
                <a:off x="452486" y="1071499"/>
                <a:ext cx="8213842" cy="1623714"/>
              </a:xfrm>
              <a:prstGeom prst="rect">
                <a:avLst/>
              </a:prstGeom>
            </p:spPr>
            <p:txBody>
              <a:bodyPr wrap="square">
                <a:spAutoFit/>
              </a:bodyPr>
              <a:lstStyle/>
              <a:p>
                <a:pPr>
                  <a:buClr>
                    <a:srgbClr val="00ADC6"/>
                  </a:buClr>
                  <a:buSzPct val="144000"/>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𝛾</m:t>
                          </m:r>
                        </m:e>
                        <m:sub>
                          <m:r>
                            <a:rPr lang="fr-FR" i="1">
                              <a:latin typeface="Cambria Math" panose="02040503050406030204" pitchFamily="18" charset="0"/>
                              <a:ea typeface="Cambria Math" panose="02040503050406030204" pitchFamily="18" charset="0"/>
                            </a:rPr>
                            <m:t>𝑖𝑘</m:t>
                          </m:r>
                        </m:sub>
                      </m:sSub>
                      <m:r>
                        <a:rPr lang="fr-FR" i="1">
                          <a:latin typeface="Cambria Math" panose="02040503050406030204" pitchFamily="18" charset="0"/>
                          <a:ea typeface="Cambria Math" panose="02040503050406030204" pitchFamily="18" charset="0"/>
                        </a:rPr>
                        <m:t>=</m:t>
                      </m:r>
                      <m:r>
                        <m:rPr>
                          <m:sty m:val="p"/>
                        </m:rPr>
                        <a:rPr lang="fr-FR">
                          <a:latin typeface="Cambria Math" panose="02040503050406030204" pitchFamily="18" charset="0"/>
                          <a:ea typeface="Cambria Math" panose="02040503050406030204" pitchFamily="18" charset="0"/>
                        </a:rPr>
                        <m:t>exp</m:t>
                      </m:r>
                      <m:r>
                        <a:rPr lang="fr-FR" i="1">
                          <a:latin typeface="Cambria Math" panose="02040503050406030204" pitchFamily="18" charset="0"/>
                          <a:ea typeface="Cambria Math" panose="02040503050406030204" pitchFamily="18" charset="0"/>
                        </a:rPr>
                        <m:t>⁡</m:t>
                      </m:r>
                      <m:d>
                        <m:dPr>
                          <m:ctrlPr>
                            <a:rPr lang="fr-FR" i="1">
                              <a:latin typeface="Cambria Math" panose="02040503050406030204" pitchFamily="18" charset="0"/>
                              <a:ea typeface="Cambria Math" panose="02040503050406030204" pitchFamily="18" charset="0"/>
                            </a:rPr>
                          </m:ctrlPr>
                        </m:dPr>
                        <m:e>
                          <m:nary>
                            <m:naryPr>
                              <m:chr m:val="∑"/>
                              <m:ctrlPr>
                                <a:rPr lang="fr-FR" i="1">
                                  <a:latin typeface="Cambria Math" panose="02040503050406030204" pitchFamily="18" charset="0"/>
                                  <a:ea typeface="Cambria Math" panose="02040503050406030204" pitchFamily="18" charset="0"/>
                                </a:rPr>
                              </m:ctrlPr>
                            </m:naryPr>
                            <m:sub>
                              <m:r>
                                <m:rPr>
                                  <m:brk m:alnAt="23"/>
                                </m:rPr>
                                <a:rPr lang="fr-FR" i="1">
                                  <a:latin typeface="Cambria Math" panose="02040503050406030204" pitchFamily="18" charset="0"/>
                                  <a:ea typeface="Cambria Math" panose="02040503050406030204" pitchFamily="18" charset="0"/>
                                </a:rPr>
                                <m:t>𝑗</m:t>
                              </m:r>
                              <m:r>
                                <a:rPr lang="fr-FR" i="1">
                                  <a:latin typeface="Cambria Math" panose="02040503050406030204" pitchFamily="18" charset="0"/>
                                  <a:ea typeface="Cambria Math" panose="02040503050406030204" pitchFamily="18" charset="0"/>
                                </a:rPr>
                                <m:t>=1</m:t>
                              </m:r>
                            </m:sub>
                            <m:sup>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𝐽</m:t>
                                  </m:r>
                                </m:e>
                                <m:sub>
                                  <m:r>
                                    <a:rPr lang="fr-FR" i="1">
                                      <a:latin typeface="Cambria Math" panose="02040503050406030204" pitchFamily="18" charset="0"/>
                                      <a:ea typeface="Cambria Math" panose="02040503050406030204" pitchFamily="18" charset="0"/>
                                    </a:rPr>
                                    <m:t>𝑘</m:t>
                                  </m:r>
                                </m:sub>
                              </m:sSub>
                            </m:sup>
                            <m:e>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𝐵</m:t>
                                  </m:r>
                                </m:e>
                                <m:sub>
                                  <m:r>
                                    <a:rPr lang="fr-FR" i="1">
                                      <a:latin typeface="Cambria Math" panose="02040503050406030204" pitchFamily="18" charset="0"/>
                                      <a:ea typeface="Cambria Math" panose="02040503050406030204" pitchFamily="18" charset="0"/>
                                    </a:rPr>
                                    <m:t>𝑗𝑘</m:t>
                                  </m:r>
                                </m:sub>
                              </m:sSub>
                              <m:d>
                                <m:dPr>
                                  <m:ctrlPr>
                                    <a:rPr lang="fr-FR" i="1">
                                      <a:latin typeface="Cambria Math" panose="02040503050406030204" pitchFamily="18" charset="0"/>
                                      <a:ea typeface="Cambria Math" panose="02040503050406030204" pitchFamily="18" charset="0"/>
                                    </a:rPr>
                                  </m:ctrlPr>
                                </m:dPr>
                                <m:e>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𝑥</m:t>
                                      </m:r>
                                    </m:e>
                                    <m:sub>
                                      <m:r>
                                        <a:rPr lang="fr-FR" i="1">
                                          <a:latin typeface="Cambria Math" panose="02040503050406030204" pitchFamily="18" charset="0"/>
                                          <a:ea typeface="Cambria Math" panose="02040503050406030204" pitchFamily="18" charset="0"/>
                                        </a:rPr>
                                        <m:t>𝑖</m:t>
                                      </m:r>
                                    </m:sub>
                                  </m:sSub>
                                </m:e>
                              </m:d>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𝛼</m:t>
                                  </m:r>
                                </m:e>
                                <m:sub>
                                  <m:r>
                                    <a:rPr lang="fr-FR" i="1">
                                      <a:latin typeface="Cambria Math" panose="02040503050406030204" pitchFamily="18" charset="0"/>
                                      <a:ea typeface="Cambria Math" panose="02040503050406030204" pitchFamily="18" charset="0"/>
                                    </a:rPr>
                                    <m:t>𝑗𝑘</m:t>
                                  </m:r>
                                </m:sub>
                              </m:sSub>
                            </m:e>
                          </m:nary>
                        </m:e>
                      </m:d>
                    </m:oMath>
                  </m:oMathPara>
                </a14:m>
                <a:endParaRPr lang="fr-FR" dirty="0">
                  <a:ea typeface="Cambria Math" panose="02040503050406030204" pitchFamily="18" charset="0"/>
                </a:endParaRPr>
              </a:p>
              <a:p>
                <a:pPr marL="285750" indent="-285750">
                  <a:buClr>
                    <a:srgbClr val="00ADC6"/>
                  </a:buClr>
                  <a:buSzPct val="144000"/>
                  <a:buFont typeface="Arial" panose="020B0604020202020204" pitchFamily="34" charset="0"/>
                  <a:buChar char="•"/>
                </a:pPr>
                <a:r>
                  <a:rPr lang="fr-FR" dirty="0">
                    <a:latin typeface="+mn-lt"/>
                    <a:ea typeface="Cambria Math" panose="02040503050406030204" pitchFamily="18" charset="0"/>
                  </a:rPr>
                  <a:t>Choix des composantes :</a:t>
                </a:r>
                <a:br>
                  <a:rPr lang="fr-FR" dirty="0">
                    <a:latin typeface="+mn-lt"/>
                    <a:ea typeface="Cambria Math" panose="02040503050406030204" pitchFamily="18" charset="0"/>
                  </a:rPr>
                </a:br>
                <a:br>
                  <a:rPr lang="fr-FR" dirty="0">
                    <a:latin typeface="+mn-lt"/>
                    <a:ea typeface="Cambria Math" panose="02040503050406030204" pitchFamily="18" charset="0"/>
                  </a:rPr>
                </a:br>
                <a:endParaRPr lang="en-FR" dirty="0">
                  <a:latin typeface="+mn-lt"/>
                </a:endParaRPr>
              </a:p>
            </p:txBody>
          </p:sp>
        </mc:Choice>
        <mc:Fallback xmlns="">
          <p:sp>
            <p:nvSpPr>
              <p:cNvPr id="10" name="Rectangle 9">
                <a:extLst>
                  <a:ext uri="{FF2B5EF4-FFF2-40B4-BE49-F238E27FC236}">
                    <a16:creationId xmlns:a16="http://schemas.microsoft.com/office/drawing/2014/main" id="{46C880A3-B9BB-2F49-8D7C-FEA3D501C02B}"/>
                  </a:ext>
                </a:extLst>
              </p:cNvPr>
              <p:cNvSpPr>
                <a:spLocks noRot="1" noChangeAspect="1" noMove="1" noResize="1" noEditPoints="1" noAdjustHandles="1" noChangeArrowheads="1" noChangeShapeType="1" noTextEdit="1"/>
              </p:cNvSpPr>
              <p:nvPr/>
            </p:nvSpPr>
            <p:spPr>
              <a:xfrm>
                <a:off x="452486" y="1071499"/>
                <a:ext cx="8213842" cy="1623714"/>
              </a:xfrm>
              <a:prstGeom prst="rect">
                <a:avLst/>
              </a:prstGeom>
              <a:blipFill>
                <a:blip r:embed="rId3"/>
                <a:stretch>
                  <a:fillRect l="-1084" t="-44531" b="-25781"/>
                </a:stretch>
              </a:blipFill>
            </p:spPr>
            <p:txBody>
              <a:bodyPr/>
              <a:lstStyle/>
              <a:p>
                <a:r>
                  <a:rPr lang="en-FR">
                    <a:noFill/>
                  </a:rPr>
                  <a:t> </a:t>
                </a:r>
              </a:p>
            </p:txBody>
          </p:sp>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7EC99797-88C7-A140-A7EF-D496F1218061}"/>
                  </a:ext>
                </a:extLst>
              </p:cNvPr>
              <p:cNvGraphicFramePr>
                <a:graphicFrameLocks noGrp="1"/>
              </p:cNvGraphicFramePr>
              <p:nvPr>
                <p:extLst>
                  <p:ext uri="{D42A27DB-BD31-4B8C-83A1-F6EECF244321}">
                    <p14:modId xmlns:p14="http://schemas.microsoft.com/office/powerpoint/2010/main" val="2380917140"/>
                  </p:ext>
                </p:extLst>
              </p:nvPr>
            </p:nvGraphicFramePr>
            <p:xfrm>
              <a:off x="1373085" y="2239890"/>
              <a:ext cx="6541828" cy="2392410"/>
            </p:xfrm>
            <a:graphic>
              <a:graphicData uri="http://schemas.openxmlformats.org/drawingml/2006/table">
                <a:tbl>
                  <a:tblPr firstRow="1" bandRow="1">
                    <a:tableStyleId>{5C22544A-7EE6-4342-B048-85BDC9FD1C3A}</a:tableStyleId>
                  </a:tblPr>
                  <a:tblGrid>
                    <a:gridCol w="1635457">
                      <a:extLst>
                        <a:ext uri="{9D8B030D-6E8A-4147-A177-3AD203B41FA5}">
                          <a16:colId xmlns:a16="http://schemas.microsoft.com/office/drawing/2014/main" val="3906434393"/>
                        </a:ext>
                      </a:extLst>
                    </a:gridCol>
                    <a:gridCol w="1635457">
                      <a:extLst>
                        <a:ext uri="{9D8B030D-6E8A-4147-A177-3AD203B41FA5}">
                          <a16:colId xmlns:a16="http://schemas.microsoft.com/office/drawing/2014/main" val="2504332798"/>
                        </a:ext>
                      </a:extLst>
                    </a:gridCol>
                    <a:gridCol w="1635457">
                      <a:extLst>
                        <a:ext uri="{9D8B030D-6E8A-4147-A177-3AD203B41FA5}">
                          <a16:colId xmlns:a16="http://schemas.microsoft.com/office/drawing/2014/main" val="2113189075"/>
                        </a:ext>
                      </a:extLst>
                    </a:gridCol>
                    <a:gridCol w="1635457">
                      <a:extLst>
                        <a:ext uri="{9D8B030D-6E8A-4147-A177-3AD203B41FA5}">
                          <a16:colId xmlns:a16="http://schemas.microsoft.com/office/drawing/2014/main" val="4148261028"/>
                        </a:ext>
                      </a:extLst>
                    </a:gridCol>
                  </a:tblGrid>
                  <a:tr h="518615">
                    <a:tc>
                      <a:txBody>
                        <a:bodyPr/>
                        <a:lstStyle/>
                        <a:p>
                          <a:pPr algn="r"/>
                          <a:r>
                            <a:rPr lang="en-FR" dirty="0"/>
                            <a:t>k</a:t>
                          </a:r>
                        </a:p>
                      </a:txBody>
                      <a:tcPr anchor="ctr">
                        <a:lnTlToBr w="12700" cap="flat" cmpd="sng" algn="ctr">
                          <a:solidFill>
                            <a:schemeClr val="bg1"/>
                          </a:solidFill>
                          <a:prstDash val="solid"/>
                          <a:round/>
                          <a:headEnd type="none" w="med" len="med"/>
                          <a:tailEnd type="none" w="med" len="med"/>
                        </a:lnTlToBr>
                      </a:tcPr>
                    </a:tc>
                    <a:tc>
                      <a:txBody>
                        <a:bodyPr/>
                        <a:lstStyle/>
                        <a:p>
                          <a:pPr algn="ctr"/>
                          <a:r>
                            <a:rPr lang="en-FR" dirty="0"/>
                            <a:t>1</a:t>
                          </a:r>
                        </a:p>
                        <a:p>
                          <a:pPr algn="ct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𝛾</m:t>
                                    </m:r>
                                  </m:e>
                                  <m:sub>
                                    <m:r>
                                      <a:rPr lang="fr-FR" i="1">
                                        <a:latin typeface="Cambria Math" panose="02040503050406030204" pitchFamily="18" charset="0"/>
                                        <a:ea typeface="Cambria Math" panose="02040503050406030204" pitchFamily="18" charset="0"/>
                                      </a:rPr>
                                      <m:t>𝑖</m:t>
                                    </m:r>
                                    <m:r>
                                      <a:rPr lang="fr-FR" b="1" i="1" smtClean="0">
                                        <a:latin typeface="Cambria Math" panose="02040503050406030204" pitchFamily="18" charset="0"/>
                                        <a:ea typeface="Cambria Math" panose="02040503050406030204" pitchFamily="18" charset="0"/>
                                      </a:rPr>
                                      <m:t>𝟏</m:t>
                                    </m:r>
                                  </m:sub>
                                </m:sSub>
                              </m:oMath>
                            </m:oMathPara>
                          </a14:m>
                          <a:endParaRPr lang="en-FR" dirty="0"/>
                        </a:p>
                      </a:txBody>
                      <a:tcPr anchor="ctr"/>
                    </a:tc>
                    <a:tc>
                      <a:txBody>
                        <a:bodyPr/>
                        <a:lstStyle/>
                        <a:p>
                          <a:pPr marL="0" marR="0" lvl="0" indent="0" algn="ctr" defTabSz="816158" rtl="0" eaLnBrk="1" fontAlgn="auto" latinLnBrk="0" hangingPunct="1">
                            <a:lnSpc>
                              <a:spcPct val="100000"/>
                            </a:lnSpc>
                            <a:spcBef>
                              <a:spcPts val="0"/>
                            </a:spcBef>
                            <a:spcAft>
                              <a:spcPts val="0"/>
                            </a:spcAft>
                            <a:buClrTx/>
                            <a:buSzTx/>
                            <a:buFontTx/>
                            <a:buNone/>
                            <a:tabLst/>
                            <a:defRPr/>
                          </a:pPr>
                          <a:r>
                            <a:rPr lang="en-FR" dirty="0"/>
                            <a:t>2</a:t>
                          </a:r>
                        </a:p>
                        <a:p>
                          <a:pPr marL="0" marR="0" lvl="0" indent="0" algn="ctr" defTabSz="81615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𝛾</m:t>
                                    </m:r>
                                  </m:e>
                                  <m:sub>
                                    <m:r>
                                      <a:rPr lang="fr-FR" i="1">
                                        <a:latin typeface="Cambria Math" panose="02040503050406030204" pitchFamily="18" charset="0"/>
                                        <a:ea typeface="Cambria Math" panose="02040503050406030204" pitchFamily="18" charset="0"/>
                                      </a:rPr>
                                      <m:t>𝑖</m:t>
                                    </m:r>
                                    <m:r>
                                      <a:rPr lang="fr-FR" b="1" i="1" smtClean="0">
                                        <a:latin typeface="Cambria Math" panose="02040503050406030204" pitchFamily="18" charset="0"/>
                                        <a:ea typeface="Cambria Math" panose="02040503050406030204" pitchFamily="18" charset="0"/>
                                      </a:rPr>
                                      <m:t>𝟐</m:t>
                                    </m:r>
                                  </m:sub>
                                </m:sSub>
                              </m:oMath>
                            </m:oMathPara>
                          </a14:m>
                          <a:endParaRPr lang="en-FR" dirty="0"/>
                        </a:p>
                      </a:txBody>
                      <a:tcPr anchor="ctr"/>
                    </a:tc>
                    <a:tc>
                      <a:txBody>
                        <a:bodyPr/>
                        <a:lstStyle/>
                        <a:p>
                          <a:pPr marL="0" marR="0" lvl="0" indent="0" algn="ctr" defTabSz="816158" rtl="0" eaLnBrk="1" fontAlgn="auto" latinLnBrk="0" hangingPunct="1">
                            <a:lnSpc>
                              <a:spcPct val="100000"/>
                            </a:lnSpc>
                            <a:spcBef>
                              <a:spcPts val="0"/>
                            </a:spcBef>
                            <a:spcAft>
                              <a:spcPts val="0"/>
                            </a:spcAft>
                            <a:buClrTx/>
                            <a:buSzTx/>
                            <a:buFontTx/>
                            <a:buNone/>
                            <a:tabLst/>
                            <a:defRPr/>
                          </a:pPr>
                          <a:r>
                            <a:rPr lang="en-FR" dirty="0"/>
                            <a:t>3</a:t>
                          </a:r>
                        </a:p>
                        <a:p>
                          <a:pPr marL="0" marR="0" lvl="0" indent="0" algn="ctr" defTabSz="81615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𝛾</m:t>
                                    </m:r>
                                  </m:e>
                                  <m:sub>
                                    <m:r>
                                      <a:rPr lang="fr-FR" i="1">
                                        <a:latin typeface="Cambria Math" panose="02040503050406030204" pitchFamily="18" charset="0"/>
                                        <a:ea typeface="Cambria Math" panose="02040503050406030204" pitchFamily="18" charset="0"/>
                                      </a:rPr>
                                      <m:t>𝑖</m:t>
                                    </m:r>
                                    <m:r>
                                      <a:rPr lang="fr-FR" b="1" i="1" smtClean="0">
                                        <a:latin typeface="Cambria Math" panose="02040503050406030204" pitchFamily="18" charset="0"/>
                                        <a:ea typeface="Cambria Math" panose="02040503050406030204" pitchFamily="18" charset="0"/>
                                      </a:rPr>
                                      <m:t>𝟑</m:t>
                                    </m:r>
                                  </m:sub>
                                </m:sSub>
                              </m:oMath>
                            </m:oMathPara>
                          </a14:m>
                          <a:endParaRPr lang="en-FR" dirty="0"/>
                        </a:p>
                      </a:txBody>
                      <a:tcPr anchor="ctr"/>
                    </a:tc>
                    <a:extLst>
                      <a:ext uri="{0D108BD9-81ED-4DB2-BD59-A6C34878D82A}">
                        <a16:rowId xmlns:a16="http://schemas.microsoft.com/office/drawing/2014/main" val="3584762761"/>
                      </a:ext>
                    </a:extLst>
                  </a:tr>
                  <a:tr h="604430">
                    <a:tc>
                      <a:txBody>
                        <a:bodyPr/>
                        <a:lstStyle/>
                        <a:p>
                          <a:pPr algn="ctr"/>
                          <a:r>
                            <a:rPr lang="en-FR" dirty="0"/>
                            <a:t>Âges</a:t>
                          </a:r>
                        </a:p>
                      </a:txBody>
                      <a:tcPr anchor="ctr"/>
                    </a:tc>
                    <a:tc>
                      <a:txBody>
                        <a:bodyPr/>
                        <a:lstStyle/>
                        <a:p>
                          <a:pPr algn="ctr"/>
                          <a:r>
                            <a:rPr lang="en-FR" dirty="0"/>
                            <a:t>1 – 50</a:t>
                          </a:r>
                        </a:p>
                      </a:txBody>
                      <a:tcPr anchor="ctr"/>
                    </a:tc>
                    <a:tc>
                      <a:txBody>
                        <a:bodyPr/>
                        <a:lstStyle/>
                        <a:p>
                          <a:pPr algn="ctr"/>
                          <a:r>
                            <a:rPr lang="en-FR" dirty="0"/>
                            <a:t>1 – 110</a:t>
                          </a:r>
                        </a:p>
                      </a:txBody>
                      <a:tcPr anchor="ctr"/>
                    </a:tc>
                    <a:tc>
                      <a:txBody>
                        <a:bodyPr/>
                        <a:lstStyle/>
                        <a:p>
                          <a:pPr algn="ctr"/>
                          <a:r>
                            <a:rPr lang="en-FR" dirty="0"/>
                            <a:t>1 – 80</a:t>
                          </a:r>
                        </a:p>
                      </a:txBody>
                      <a:tcPr anchor="ctr"/>
                    </a:tc>
                    <a:extLst>
                      <a:ext uri="{0D108BD9-81ED-4DB2-BD59-A6C34878D82A}">
                        <a16:rowId xmlns:a16="http://schemas.microsoft.com/office/drawing/2014/main" val="4065442237"/>
                      </a:ext>
                    </a:extLst>
                  </a:tr>
                  <a:tr h="604430">
                    <a:tc>
                      <a:txBody>
                        <a:bodyPr/>
                        <a:lstStyle/>
                        <a:p>
                          <a:pPr algn="ctr"/>
                          <a:r>
                            <a:rPr lang="fr-FR" b="0" dirty="0">
                              <a:ea typeface="Cambria Math" panose="02040503050406030204" pitchFamily="18" charset="0"/>
                            </a:rPr>
                            <a:t>Nombre de </a:t>
                          </a:r>
                          <a:r>
                            <a:rPr lang="fr-FR" b="0" dirty="0" err="1">
                              <a:ea typeface="Cambria Math" panose="02040503050406030204" pitchFamily="18" charset="0"/>
                            </a:rPr>
                            <a:t>splines</a:t>
                          </a:r>
                          <a:r>
                            <a:rPr lang="fr-FR" b="0" dirty="0">
                              <a:ea typeface="Cambria Math" panose="02040503050406030204" pitchFamily="18" charset="0"/>
                            </a:rPr>
                            <a:t> </a:t>
                          </a:r>
                          <a14:m>
                            <m:oMath xmlns:m="http://schemas.openxmlformats.org/officeDocument/2006/math">
                              <m:sSub>
                                <m:sSubPr>
                                  <m:ctrlPr>
                                    <a:rPr lang="fr-FR" b="0" i="1" smtClean="0">
                                      <a:latin typeface="Cambria Math" panose="02040503050406030204" pitchFamily="18" charset="0"/>
                                      <a:ea typeface="Cambria Math" panose="02040503050406030204" pitchFamily="18" charset="0"/>
                                    </a:rPr>
                                  </m:ctrlPr>
                                </m:sSubPr>
                                <m:e>
                                  <m:r>
                                    <a:rPr lang="fr-FR" i="1" smtClean="0">
                                      <a:latin typeface="Cambria Math" panose="02040503050406030204" pitchFamily="18" charset="0"/>
                                      <a:ea typeface="Cambria Math" panose="02040503050406030204" pitchFamily="18" charset="0"/>
                                    </a:rPr>
                                    <m:t>𝐽</m:t>
                                  </m:r>
                                </m:e>
                                <m:sub>
                                  <m:r>
                                    <a:rPr lang="fr-FR" b="0" i="1" smtClean="0">
                                      <a:latin typeface="Cambria Math" panose="02040503050406030204" pitchFamily="18" charset="0"/>
                                      <a:ea typeface="Cambria Math" panose="02040503050406030204" pitchFamily="18" charset="0"/>
                                    </a:rPr>
                                    <m:t>𝑘</m:t>
                                  </m:r>
                                </m:sub>
                              </m:sSub>
                            </m:oMath>
                          </a14:m>
                          <a:endParaRPr lang="en-FR" dirty="0"/>
                        </a:p>
                      </a:txBody>
                      <a:tcPr anchor="ctr"/>
                    </a:tc>
                    <a:tc>
                      <a:txBody>
                        <a:bodyPr/>
                        <a:lstStyle/>
                        <a:p>
                          <a:pPr algn="ctr"/>
                          <a:r>
                            <a:rPr lang="en-FR" dirty="0"/>
                            <a:t>2</a:t>
                          </a:r>
                        </a:p>
                      </a:txBody>
                      <a:tcPr anchor="ctr"/>
                    </a:tc>
                    <a:tc>
                      <a:txBody>
                        <a:bodyPr/>
                        <a:lstStyle/>
                        <a:p>
                          <a:pPr algn="ctr"/>
                          <a:r>
                            <a:rPr lang="en-FR" dirty="0"/>
                            <a:t>25</a:t>
                          </a:r>
                        </a:p>
                      </a:txBody>
                      <a:tcPr anchor="ctr"/>
                    </a:tc>
                    <a:tc>
                      <a:txBody>
                        <a:bodyPr/>
                        <a:lstStyle/>
                        <a:p>
                          <a:pPr algn="ctr"/>
                          <a:r>
                            <a:rPr lang="en-FR" dirty="0"/>
                            <a:t>25</a:t>
                          </a:r>
                        </a:p>
                      </a:txBody>
                      <a:tcPr anchor="ctr"/>
                    </a:tc>
                    <a:extLst>
                      <a:ext uri="{0D108BD9-81ED-4DB2-BD59-A6C34878D82A}">
                        <a16:rowId xmlns:a16="http://schemas.microsoft.com/office/drawing/2014/main" val="1222428571"/>
                      </a:ext>
                    </a:extLst>
                  </a:tr>
                  <a:tr h="604430">
                    <a:tc>
                      <a:txBody>
                        <a:bodyPr/>
                        <a:lstStyle/>
                        <a:p>
                          <a:pPr algn="ctr"/>
                          <a:r>
                            <a:rPr lang="en-FR" dirty="0"/>
                            <a:t>Période modélisée</a:t>
                          </a:r>
                        </a:p>
                      </a:txBody>
                      <a:tcPr anchor="ctr"/>
                    </a:tc>
                    <a:tc>
                      <a:txBody>
                        <a:bodyPr/>
                        <a:lstStyle/>
                        <a:p>
                          <a:pPr algn="ctr"/>
                          <a:r>
                            <a:rPr lang="en-FR" dirty="0"/>
                            <a:t>Mortalité infantile</a:t>
                          </a:r>
                        </a:p>
                      </a:txBody>
                      <a:tcPr anchor="ctr"/>
                    </a:tc>
                    <a:tc>
                      <a:txBody>
                        <a:bodyPr/>
                        <a:lstStyle/>
                        <a:p>
                          <a:pPr algn="ctr"/>
                          <a:r>
                            <a:rPr lang="en-FR" dirty="0"/>
                            <a:t>Mortalité senescente</a:t>
                          </a:r>
                        </a:p>
                      </a:txBody>
                      <a:tcPr anchor="ctr"/>
                    </a:tc>
                    <a:tc>
                      <a:txBody>
                        <a:bodyPr/>
                        <a:lstStyle/>
                        <a:p>
                          <a:pPr algn="ctr"/>
                          <a:r>
                            <a:rPr lang="en-FR" dirty="0"/>
                            <a:t>Accident hump</a:t>
                          </a:r>
                        </a:p>
                      </a:txBody>
                      <a:tcPr anchor="ctr"/>
                    </a:tc>
                    <a:extLst>
                      <a:ext uri="{0D108BD9-81ED-4DB2-BD59-A6C34878D82A}">
                        <a16:rowId xmlns:a16="http://schemas.microsoft.com/office/drawing/2014/main" val="1304023988"/>
                      </a:ext>
                    </a:extLst>
                  </a:tr>
                </a:tbl>
              </a:graphicData>
            </a:graphic>
          </p:graphicFrame>
        </mc:Choice>
        <mc:Fallback xmlns="">
          <p:graphicFrame>
            <p:nvGraphicFramePr>
              <p:cNvPr id="14" name="Table 13">
                <a:extLst>
                  <a:ext uri="{FF2B5EF4-FFF2-40B4-BE49-F238E27FC236}">
                    <a16:creationId xmlns:a16="http://schemas.microsoft.com/office/drawing/2014/main" id="{7EC99797-88C7-A140-A7EF-D496F1218061}"/>
                  </a:ext>
                </a:extLst>
              </p:cNvPr>
              <p:cNvGraphicFramePr>
                <a:graphicFrameLocks noGrp="1"/>
              </p:cNvGraphicFramePr>
              <p:nvPr>
                <p:extLst>
                  <p:ext uri="{D42A27DB-BD31-4B8C-83A1-F6EECF244321}">
                    <p14:modId xmlns:p14="http://schemas.microsoft.com/office/powerpoint/2010/main" val="2380917140"/>
                  </p:ext>
                </p:extLst>
              </p:nvPr>
            </p:nvGraphicFramePr>
            <p:xfrm>
              <a:off x="1373085" y="2239890"/>
              <a:ext cx="6541828" cy="2392410"/>
            </p:xfrm>
            <a:graphic>
              <a:graphicData uri="http://schemas.openxmlformats.org/drawingml/2006/table">
                <a:tbl>
                  <a:tblPr firstRow="1" bandRow="1">
                    <a:tableStyleId>{5C22544A-7EE6-4342-B048-85BDC9FD1C3A}</a:tableStyleId>
                  </a:tblPr>
                  <a:tblGrid>
                    <a:gridCol w="1635457">
                      <a:extLst>
                        <a:ext uri="{9D8B030D-6E8A-4147-A177-3AD203B41FA5}">
                          <a16:colId xmlns:a16="http://schemas.microsoft.com/office/drawing/2014/main" val="3906434393"/>
                        </a:ext>
                      </a:extLst>
                    </a:gridCol>
                    <a:gridCol w="1635457">
                      <a:extLst>
                        <a:ext uri="{9D8B030D-6E8A-4147-A177-3AD203B41FA5}">
                          <a16:colId xmlns:a16="http://schemas.microsoft.com/office/drawing/2014/main" val="2504332798"/>
                        </a:ext>
                      </a:extLst>
                    </a:gridCol>
                    <a:gridCol w="1635457">
                      <a:extLst>
                        <a:ext uri="{9D8B030D-6E8A-4147-A177-3AD203B41FA5}">
                          <a16:colId xmlns:a16="http://schemas.microsoft.com/office/drawing/2014/main" val="2113189075"/>
                        </a:ext>
                      </a:extLst>
                    </a:gridCol>
                    <a:gridCol w="1635457">
                      <a:extLst>
                        <a:ext uri="{9D8B030D-6E8A-4147-A177-3AD203B41FA5}">
                          <a16:colId xmlns:a16="http://schemas.microsoft.com/office/drawing/2014/main" val="4148261028"/>
                        </a:ext>
                      </a:extLst>
                    </a:gridCol>
                  </a:tblGrid>
                  <a:tr h="579120">
                    <a:tc>
                      <a:txBody>
                        <a:bodyPr/>
                        <a:lstStyle/>
                        <a:p>
                          <a:pPr algn="r"/>
                          <a:r>
                            <a:rPr lang="en-FR" dirty="0"/>
                            <a:t>k</a:t>
                          </a:r>
                        </a:p>
                      </a:txBody>
                      <a:tcPr anchor="ctr">
                        <a:lnTlToBr w="12700" cap="flat" cmpd="sng" algn="ctr">
                          <a:solidFill>
                            <a:schemeClr val="bg1"/>
                          </a:solidFill>
                          <a:prstDash val="solid"/>
                          <a:round/>
                          <a:headEnd type="none" w="med" len="med"/>
                          <a:tailEnd type="none" w="med" len="med"/>
                        </a:lnTlToBr>
                      </a:tcPr>
                    </a:tc>
                    <a:tc>
                      <a:txBody>
                        <a:bodyPr/>
                        <a:lstStyle/>
                        <a:p>
                          <a:endParaRPr lang="en-FR"/>
                        </a:p>
                      </a:txBody>
                      <a:tcPr anchor="ctr">
                        <a:blipFill>
                          <a:blip r:embed="rId4"/>
                          <a:stretch>
                            <a:fillRect l="-100775" t="-2174" r="-200775" b="-319565"/>
                          </a:stretch>
                        </a:blipFill>
                      </a:tcPr>
                    </a:tc>
                    <a:tc>
                      <a:txBody>
                        <a:bodyPr/>
                        <a:lstStyle/>
                        <a:p>
                          <a:endParaRPr lang="en-FR"/>
                        </a:p>
                      </a:txBody>
                      <a:tcPr anchor="ctr">
                        <a:blipFill>
                          <a:blip r:embed="rId4"/>
                          <a:stretch>
                            <a:fillRect l="-200775" t="-2174" r="-100775" b="-319565"/>
                          </a:stretch>
                        </a:blipFill>
                      </a:tcPr>
                    </a:tc>
                    <a:tc>
                      <a:txBody>
                        <a:bodyPr/>
                        <a:lstStyle/>
                        <a:p>
                          <a:endParaRPr lang="en-FR"/>
                        </a:p>
                      </a:txBody>
                      <a:tcPr anchor="ctr">
                        <a:blipFill>
                          <a:blip r:embed="rId4"/>
                          <a:stretch>
                            <a:fillRect l="-300775" t="-2174" r="-775" b="-319565"/>
                          </a:stretch>
                        </a:blipFill>
                      </a:tcPr>
                    </a:tc>
                    <a:extLst>
                      <a:ext uri="{0D108BD9-81ED-4DB2-BD59-A6C34878D82A}">
                        <a16:rowId xmlns:a16="http://schemas.microsoft.com/office/drawing/2014/main" val="3584762761"/>
                      </a:ext>
                    </a:extLst>
                  </a:tr>
                  <a:tr h="604430">
                    <a:tc>
                      <a:txBody>
                        <a:bodyPr/>
                        <a:lstStyle/>
                        <a:p>
                          <a:pPr algn="ctr"/>
                          <a:r>
                            <a:rPr lang="en-FR" dirty="0"/>
                            <a:t>Âges</a:t>
                          </a:r>
                        </a:p>
                      </a:txBody>
                      <a:tcPr anchor="ctr"/>
                    </a:tc>
                    <a:tc>
                      <a:txBody>
                        <a:bodyPr/>
                        <a:lstStyle/>
                        <a:p>
                          <a:pPr algn="ctr"/>
                          <a:r>
                            <a:rPr lang="en-FR" dirty="0"/>
                            <a:t>1 – 50</a:t>
                          </a:r>
                        </a:p>
                      </a:txBody>
                      <a:tcPr anchor="ctr"/>
                    </a:tc>
                    <a:tc>
                      <a:txBody>
                        <a:bodyPr/>
                        <a:lstStyle/>
                        <a:p>
                          <a:pPr algn="ctr"/>
                          <a:r>
                            <a:rPr lang="en-FR" dirty="0"/>
                            <a:t>1 – 110</a:t>
                          </a:r>
                        </a:p>
                      </a:txBody>
                      <a:tcPr anchor="ctr"/>
                    </a:tc>
                    <a:tc>
                      <a:txBody>
                        <a:bodyPr/>
                        <a:lstStyle/>
                        <a:p>
                          <a:pPr algn="ctr"/>
                          <a:r>
                            <a:rPr lang="en-FR" dirty="0"/>
                            <a:t>1 – 80</a:t>
                          </a:r>
                        </a:p>
                      </a:txBody>
                      <a:tcPr anchor="ctr"/>
                    </a:tc>
                    <a:extLst>
                      <a:ext uri="{0D108BD9-81ED-4DB2-BD59-A6C34878D82A}">
                        <a16:rowId xmlns:a16="http://schemas.microsoft.com/office/drawing/2014/main" val="4065442237"/>
                      </a:ext>
                    </a:extLst>
                  </a:tr>
                  <a:tr h="604430">
                    <a:tc>
                      <a:txBody>
                        <a:bodyPr/>
                        <a:lstStyle/>
                        <a:p>
                          <a:endParaRPr lang="en-FR"/>
                        </a:p>
                      </a:txBody>
                      <a:tcPr anchor="ctr">
                        <a:blipFill>
                          <a:blip r:embed="rId4"/>
                          <a:stretch>
                            <a:fillRect l="-775" t="-202128" r="-300775" b="-110638"/>
                          </a:stretch>
                        </a:blipFill>
                      </a:tcPr>
                    </a:tc>
                    <a:tc>
                      <a:txBody>
                        <a:bodyPr/>
                        <a:lstStyle/>
                        <a:p>
                          <a:pPr algn="ctr"/>
                          <a:r>
                            <a:rPr lang="en-FR" dirty="0"/>
                            <a:t>2</a:t>
                          </a:r>
                        </a:p>
                      </a:txBody>
                      <a:tcPr anchor="ctr"/>
                    </a:tc>
                    <a:tc>
                      <a:txBody>
                        <a:bodyPr/>
                        <a:lstStyle/>
                        <a:p>
                          <a:pPr algn="ctr"/>
                          <a:r>
                            <a:rPr lang="en-FR" dirty="0"/>
                            <a:t>25</a:t>
                          </a:r>
                        </a:p>
                      </a:txBody>
                      <a:tcPr anchor="ctr"/>
                    </a:tc>
                    <a:tc>
                      <a:txBody>
                        <a:bodyPr/>
                        <a:lstStyle/>
                        <a:p>
                          <a:pPr algn="ctr"/>
                          <a:r>
                            <a:rPr lang="en-FR" dirty="0"/>
                            <a:t>25</a:t>
                          </a:r>
                        </a:p>
                      </a:txBody>
                      <a:tcPr anchor="ctr"/>
                    </a:tc>
                    <a:extLst>
                      <a:ext uri="{0D108BD9-81ED-4DB2-BD59-A6C34878D82A}">
                        <a16:rowId xmlns:a16="http://schemas.microsoft.com/office/drawing/2014/main" val="1222428571"/>
                      </a:ext>
                    </a:extLst>
                  </a:tr>
                  <a:tr h="604430">
                    <a:tc>
                      <a:txBody>
                        <a:bodyPr/>
                        <a:lstStyle/>
                        <a:p>
                          <a:pPr algn="ctr"/>
                          <a:r>
                            <a:rPr lang="en-FR" dirty="0"/>
                            <a:t>Période modélisée</a:t>
                          </a:r>
                        </a:p>
                      </a:txBody>
                      <a:tcPr anchor="ctr"/>
                    </a:tc>
                    <a:tc>
                      <a:txBody>
                        <a:bodyPr/>
                        <a:lstStyle/>
                        <a:p>
                          <a:pPr algn="ctr"/>
                          <a:r>
                            <a:rPr lang="en-FR" dirty="0"/>
                            <a:t>Mortalité infantile</a:t>
                          </a:r>
                        </a:p>
                      </a:txBody>
                      <a:tcPr anchor="ctr"/>
                    </a:tc>
                    <a:tc>
                      <a:txBody>
                        <a:bodyPr/>
                        <a:lstStyle/>
                        <a:p>
                          <a:pPr algn="ctr"/>
                          <a:r>
                            <a:rPr lang="en-FR" dirty="0"/>
                            <a:t>Mortalité senescente</a:t>
                          </a:r>
                        </a:p>
                      </a:txBody>
                      <a:tcPr anchor="ctr"/>
                    </a:tc>
                    <a:tc>
                      <a:txBody>
                        <a:bodyPr/>
                        <a:lstStyle/>
                        <a:p>
                          <a:pPr algn="ctr"/>
                          <a:r>
                            <a:rPr lang="en-FR" dirty="0"/>
                            <a:t>Accident hump</a:t>
                          </a:r>
                        </a:p>
                      </a:txBody>
                      <a:tcPr anchor="ctr"/>
                    </a:tc>
                    <a:extLst>
                      <a:ext uri="{0D108BD9-81ED-4DB2-BD59-A6C34878D82A}">
                        <a16:rowId xmlns:a16="http://schemas.microsoft.com/office/drawing/2014/main" val="1304023988"/>
                      </a:ext>
                    </a:extLst>
                  </a:tr>
                </a:tbl>
              </a:graphicData>
            </a:graphic>
          </p:graphicFrame>
        </mc:Fallback>
      </mc:AlternateContent>
    </p:spTree>
    <p:extLst>
      <p:ext uri="{BB962C8B-B14F-4D97-AF65-F5344CB8AC3E}">
        <p14:creationId xmlns:p14="http://schemas.microsoft.com/office/powerpoint/2010/main" val="38856000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81727514-BEFF-9646-AE68-3E46FBC53CD4}"/>
              </a:ext>
            </a:extLst>
          </p:cNvPr>
          <p:cNvSpPr>
            <a:spLocks noGrp="1"/>
          </p:cNvSpPr>
          <p:nvPr>
            <p:ph sz="quarter" idx="11"/>
          </p:nvPr>
        </p:nvSpPr>
        <p:spPr/>
        <p:txBody>
          <a:bodyPr/>
          <a:lstStyle/>
          <a:p>
            <a:r>
              <a:rPr lang="fr-FR" dirty="0"/>
              <a:t>6</a:t>
            </a:r>
          </a:p>
        </p:txBody>
      </p:sp>
      <p:sp>
        <p:nvSpPr>
          <p:cNvPr id="9" name="Content Placeholder 8">
            <a:extLst>
              <a:ext uri="{FF2B5EF4-FFF2-40B4-BE49-F238E27FC236}">
                <a16:creationId xmlns:a16="http://schemas.microsoft.com/office/drawing/2014/main" id="{DAF2D4C2-60AD-B945-93EE-FC3D7E1EAB14}"/>
              </a:ext>
            </a:extLst>
          </p:cNvPr>
          <p:cNvSpPr>
            <a:spLocks noGrp="1"/>
          </p:cNvSpPr>
          <p:nvPr>
            <p:ph sz="quarter" idx="10"/>
          </p:nvPr>
        </p:nvSpPr>
        <p:spPr/>
        <p:txBody>
          <a:bodyPr/>
          <a:lstStyle/>
          <a:p>
            <a:r>
              <a:rPr lang="fr-FR" b="1" dirty="0">
                <a:solidFill>
                  <a:schemeClr val="bg1"/>
                </a:solidFill>
              </a:rPr>
              <a:t>Pilotage de l’espérance de vie</a:t>
            </a:r>
          </a:p>
        </p:txBody>
      </p:sp>
    </p:spTree>
    <p:extLst>
      <p:ext uri="{BB962C8B-B14F-4D97-AF65-F5344CB8AC3E}">
        <p14:creationId xmlns:p14="http://schemas.microsoft.com/office/powerpoint/2010/main" val="13768553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B72928-4998-C743-833F-413AE33C1E32}"/>
              </a:ext>
            </a:extLst>
          </p:cNvPr>
          <p:cNvSpPr>
            <a:spLocks noGrp="1"/>
          </p:cNvSpPr>
          <p:nvPr>
            <p:ph type="title"/>
          </p:nvPr>
        </p:nvSpPr>
        <p:spPr/>
        <p:txBody>
          <a:bodyPr/>
          <a:lstStyle/>
          <a:p>
            <a:r>
              <a:rPr lang="fr-FR" dirty="0"/>
              <a:t>Pilotage de l’espérance de vie</a:t>
            </a:r>
          </a:p>
        </p:txBody>
      </p:sp>
      <p:sp>
        <p:nvSpPr>
          <p:cNvPr id="7" name="Text Placeholder 6">
            <a:extLst>
              <a:ext uri="{FF2B5EF4-FFF2-40B4-BE49-F238E27FC236}">
                <a16:creationId xmlns:a16="http://schemas.microsoft.com/office/drawing/2014/main" id="{6D029706-685E-C84D-A4EF-3F593395A9E6}"/>
              </a:ext>
            </a:extLst>
          </p:cNvPr>
          <p:cNvSpPr>
            <a:spLocks noGrp="1"/>
          </p:cNvSpPr>
          <p:nvPr>
            <p:ph type="body" sz="quarter" idx="12"/>
          </p:nvPr>
        </p:nvSpPr>
        <p:spPr/>
        <p:txBody>
          <a:bodyPr/>
          <a:lstStyle/>
          <a:p>
            <a:r>
              <a:rPr lang="fr-FR" dirty="0"/>
              <a:t>Mortalité Infantile</a:t>
            </a:r>
          </a:p>
        </p:txBody>
      </p:sp>
      <mc:AlternateContent xmlns:mc="http://schemas.openxmlformats.org/markup-compatibility/2006" xmlns:a14="http://schemas.microsoft.com/office/drawing/2010/main">
        <mc:Choice Requires="a14">
          <p:sp>
            <p:nvSpPr>
              <p:cNvPr id="18" name="Text Placeholder 4">
                <a:extLst>
                  <a:ext uri="{FF2B5EF4-FFF2-40B4-BE49-F238E27FC236}">
                    <a16:creationId xmlns:a16="http://schemas.microsoft.com/office/drawing/2014/main" id="{5848AEAE-0C7D-B64F-BCB8-29C027F9372D}"/>
                  </a:ext>
                </a:extLst>
              </p:cNvPr>
              <p:cNvSpPr txBox="1">
                <a:spLocks/>
              </p:cNvSpPr>
              <p:nvPr/>
            </p:nvSpPr>
            <p:spPr>
              <a:xfrm flipH="1">
                <a:off x="6027172" y="1849812"/>
                <a:ext cx="1838634" cy="1985218"/>
              </a:xfrm>
              <a:prstGeom prst="rect">
                <a:avLst/>
              </a:prstGeom>
            </p:spPr>
            <p:txBody>
              <a:bodyPr anchor="ctr"/>
              <a:lstStyle>
                <a:lvl1pPr marL="304719" indent="-304719" algn="l" defTabSz="815680"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661462" indent="-254553" algn="l" defTabSz="815680" rtl="0" eaLnBrk="0" fontAlgn="base" hangingPunct="0">
                  <a:spcBef>
                    <a:spcPct val="20000"/>
                  </a:spcBef>
                  <a:spcAft>
                    <a:spcPct val="0"/>
                  </a:spcAft>
                  <a:buFont typeface="Arial" charset="0"/>
                  <a:buChar char="–"/>
                  <a:defRPr sz="2500" kern="1200">
                    <a:solidFill>
                      <a:schemeClr val="tx1"/>
                    </a:solidFill>
                    <a:latin typeface="+mn-lt"/>
                    <a:ea typeface="+mn-ea"/>
                    <a:cs typeface="+mn-cs"/>
                  </a:defRPr>
                </a:lvl2pPr>
                <a:lvl3pPr marL="1020063" indent="-202527" algn="l" defTabSz="815680"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426974" indent="-202527" algn="l" defTabSz="815680" rtl="0" eaLnBrk="0" fontAlgn="base" hangingPunct="0">
                  <a:spcBef>
                    <a:spcPct val="20000"/>
                  </a:spcBef>
                  <a:spcAft>
                    <a:spcPct val="0"/>
                  </a:spcAft>
                  <a:buFont typeface="Arial" charset="0"/>
                  <a:buChar char="–"/>
                  <a:defRPr sz="1800" kern="1200">
                    <a:solidFill>
                      <a:schemeClr val="tx1"/>
                    </a:solidFill>
                    <a:latin typeface="+mn-lt"/>
                    <a:ea typeface="+mn-ea"/>
                    <a:cs typeface="+mn-cs"/>
                  </a:defRPr>
                </a:lvl4pPr>
                <a:lvl5pPr marL="1835743" indent="-202527" algn="l" defTabSz="815680" rtl="0" eaLnBrk="0" fontAlgn="base" hangingPunct="0">
                  <a:spcBef>
                    <a:spcPct val="20000"/>
                  </a:spcBef>
                  <a:spcAft>
                    <a:spcPct val="0"/>
                  </a:spcAft>
                  <a:buFont typeface="Arial" charset="0"/>
                  <a:buChar char="»"/>
                  <a:defRPr sz="1800" kern="1200">
                    <a:solidFill>
                      <a:schemeClr val="tx1"/>
                    </a:solidFill>
                    <a:latin typeface="+mn-lt"/>
                    <a:ea typeface="+mn-ea"/>
                    <a:cs typeface="+mn-cs"/>
                  </a:defRPr>
                </a:lvl5pPr>
                <a:lvl6pPr marL="2244435"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2513"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0592"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8670"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just">
                  <a:buNone/>
                </a:pPr>
                <a:r>
                  <a:rPr lang="fr-FR" sz="1100" dirty="0">
                    <a:solidFill>
                      <a:schemeClr val="tx1">
                        <a:lumMod val="85000"/>
                        <a:lumOff val="15000"/>
                      </a:schemeClr>
                    </a:solidFill>
                  </a:rPr>
                  <a:t>Dans le modèle SSE : la mortalité infantile est gouvernée par le coefficient </a:t>
                </a:r>
                <a14:m>
                  <m:oMath xmlns:m="http://schemas.openxmlformats.org/officeDocument/2006/math">
                    <m:sSub>
                      <m:sSubPr>
                        <m:ctrlPr>
                          <a:rPr lang="fr-FR" sz="1100" i="1" smtClean="0">
                            <a:solidFill>
                              <a:schemeClr val="tx1">
                                <a:lumMod val="85000"/>
                                <a:lumOff val="15000"/>
                              </a:schemeClr>
                            </a:solidFill>
                            <a:latin typeface="Cambria Math" panose="02040503050406030204" pitchFamily="18" charset="0"/>
                            <a:ea typeface="Cambria Math" panose="02040503050406030204" pitchFamily="18" charset="0"/>
                          </a:rPr>
                        </m:ctrlPr>
                      </m:sSubPr>
                      <m:e>
                        <m:r>
                          <a:rPr lang="fr-FR" sz="1100" i="1" smtClean="0">
                            <a:solidFill>
                              <a:schemeClr val="tx1">
                                <a:lumMod val="85000"/>
                                <a:lumOff val="15000"/>
                              </a:schemeClr>
                            </a:solidFill>
                            <a:latin typeface="Cambria Math" panose="02040503050406030204" pitchFamily="18" charset="0"/>
                            <a:ea typeface="Cambria Math" panose="02040503050406030204" pitchFamily="18" charset="0"/>
                          </a:rPr>
                          <m:t>𝛼</m:t>
                        </m:r>
                      </m:e>
                      <m:sub>
                        <m:r>
                          <a:rPr lang="fr-FR" sz="1100" i="1" smtClean="0">
                            <a:solidFill>
                              <a:schemeClr val="tx1">
                                <a:lumMod val="85000"/>
                                <a:lumOff val="15000"/>
                              </a:schemeClr>
                            </a:solidFill>
                            <a:latin typeface="Cambria Math" panose="02040503050406030204" pitchFamily="18" charset="0"/>
                            <a:ea typeface="Cambria Math" panose="02040503050406030204" pitchFamily="18" charset="0"/>
                          </a:rPr>
                          <m:t>2</m:t>
                        </m:r>
                      </m:sub>
                    </m:sSub>
                  </m:oMath>
                </a14:m>
                <a:r>
                  <a:rPr lang="fr-FR" sz="1100" dirty="0">
                    <a:solidFill>
                      <a:schemeClr val="tx1">
                        <a:lumMod val="85000"/>
                        <a:lumOff val="15000"/>
                      </a:schemeClr>
                    </a:solidFill>
                  </a:rPr>
                  <a:t> de la composante 1 : les âges vont de 0 à ≈10.</a:t>
                </a:r>
              </a:p>
            </p:txBody>
          </p:sp>
        </mc:Choice>
        <mc:Fallback xmlns="">
          <p:sp>
            <p:nvSpPr>
              <p:cNvPr id="18" name="Text Placeholder 4">
                <a:extLst>
                  <a:ext uri="{FF2B5EF4-FFF2-40B4-BE49-F238E27FC236}">
                    <a16:creationId xmlns:a16="http://schemas.microsoft.com/office/drawing/2014/main" id="{5848AEAE-0C7D-B64F-BCB8-29C027F9372D}"/>
                  </a:ext>
                </a:extLst>
              </p:cNvPr>
              <p:cNvSpPr txBox="1">
                <a:spLocks noRot="1" noChangeAspect="1" noMove="1" noResize="1" noEditPoints="1" noAdjustHandles="1" noChangeArrowheads="1" noChangeShapeType="1" noTextEdit="1"/>
              </p:cNvSpPr>
              <p:nvPr/>
            </p:nvSpPr>
            <p:spPr>
              <a:xfrm flipH="1">
                <a:off x="6027172" y="1849812"/>
                <a:ext cx="1838634" cy="1985218"/>
              </a:xfrm>
              <a:prstGeom prst="rect">
                <a:avLst/>
              </a:prstGeom>
              <a:blipFill>
                <a:blip r:embed="rId2"/>
                <a:stretch>
                  <a:fillRect/>
                </a:stretch>
              </a:blipFill>
            </p:spPr>
            <p:txBody>
              <a:bodyPr/>
              <a:lstStyle/>
              <a:p>
                <a:r>
                  <a:rPr lang="fr-FR">
                    <a:noFill/>
                  </a:rPr>
                  <a:t> </a:t>
                </a:r>
              </a:p>
            </p:txBody>
          </p:sp>
        </mc:Fallback>
      </mc:AlternateContent>
      <p:pic>
        <p:nvPicPr>
          <p:cNvPr id="21" name="Picture 20">
            <a:extLst>
              <a:ext uri="{FF2B5EF4-FFF2-40B4-BE49-F238E27FC236}">
                <a16:creationId xmlns:a16="http://schemas.microsoft.com/office/drawing/2014/main" id="{6003451C-F8BF-E146-B4D3-4481861EC134}"/>
              </a:ext>
            </a:extLst>
          </p:cNvPr>
          <p:cNvPicPr>
            <a:picLocks noChangeAspect="1"/>
          </p:cNvPicPr>
          <p:nvPr/>
        </p:nvPicPr>
        <p:blipFill>
          <a:blip r:embed="rId3"/>
          <a:stretch>
            <a:fillRect/>
          </a:stretch>
        </p:blipFill>
        <p:spPr>
          <a:xfrm>
            <a:off x="459493" y="1017974"/>
            <a:ext cx="5489024" cy="3648894"/>
          </a:xfrm>
          <a:prstGeom prst="rect">
            <a:avLst/>
          </a:prstGeom>
        </p:spPr>
      </p:pic>
      <p:sp>
        <p:nvSpPr>
          <p:cNvPr id="22" name="Rectangle 21">
            <a:extLst>
              <a:ext uri="{FF2B5EF4-FFF2-40B4-BE49-F238E27FC236}">
                <a16:creationId xmlns:a16="http://schemas.microsoft.com/office/drawing/2014/main" id="{63A2EA17-6C2F-A941-AD00-0308B43BAFD1}"/>
              </a:ext>
            </a:extLst>
          </p:cNvPr>
          <p:cNvSpPr/>
          <p:nvPr/>
        </p:nvSpPr>
        <p:spPr>
          <a:xfrm>
            <a:off x="776748" y="1199535"/>
            <a:ext cx="707923" cy="3146323"/>
          </a:xfrm>
          <a:prstGeom prst="rect">
            <a:avLst/>
          </a:prstGeom>
          <a:noFill/>
          <a:ln w="38100">
            <a:solidFill>
              <a:srgbClr val="00AE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7D9EE1-FA28-BD45-A9C7-86D70239704D}"/>
                  </a:ext>
                </a:extLst>
              </p:cNvPr>
              <p:cNvSpPr txBox="1"/>
              <p:nvPr/>
            </p:nvSpPr>
            <p:spPr bwMode="auto">
              <a:xfrm>
                <a:off x="459493" y="970442"/>
                <a:ext cx="2349426" cy="1692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0" tIns="0" rIns="0" bIns="0" rtlCol="0" anchor="b">
                <a:spAutoFit/>
              </a:bodyPr>
              <a:lstStyle/>
              <a:p>
                <a:pPr eaLnBrk="1" hangingPunct="1"/>
                <a:r>
                  <a:rPr lang="fr-FR" sz="1100" dirty="0">
                    <a:solidFill>
                      <a:srgbClr val="668980"/>
                    </a:solidFill>
                  </a:rPr>
                  <a:t>Spline 2 correspondant au paramètre </a:t>
                </a:r>
                <a14:m>
                  <m:oMath xmlns:m="http://schemas.openxmlformats.org/officeDocument/2006/math">
                    <m:sSub>
                      <m:sSubPr>
                        <m:ctrlPr>
                          <a:rPr lang="fr-FR" sz="1100" i="1">
                            <a:solidFill>
                              <a:srgbClr val="668980"/>
                            </a:solidFill>
                            <a:latin typeface="Cambria Math" panose="02040503050406030204" pitchFamily="18" charset="0"/>
                            <a:ea typeface="Cambria Math" panose="02040503050406030204" pitchFamily="18" charset="0"/>
                          </a:rPr>
                        </m:ctrlPr>
                      </m:sSubPr>
                      <m:e>
                        <m:r>
                          <a:rPr lang="fr-FR" sz="1100" i="1">
                            <a:solidFill>
                              <a:srgbClr val="668980"/>
                            </a:solidFill>
                            <a:latin typeface="Cambria Math" panose="02040503050406030204" pitchFamily="18" charset="0"/>
                            <a:ea typeface="Cambria Math" panose="02040503050406030204" pitchFamily="18" charset="0"/>
                          </a:rPr>
                          <m:t>𝛼</m:t>
                        </m:r>
                      </m:e>
                      <m:sub>
                        <m:r>
                          <a:rPr lang="fr-FR" sz="1100" i="1">
                            <a:solidFill>
                              <a:srgbClr val="668980"/>
                            </a:solidFill>
                            <a:latin typeface="Cambria Math" panose="02040503050406030204" pitchFamily="18" charset="0"/>
                            <a:ea typeface="Cambria Math" panose="02040503050406030204" pitchFamily="18" charset="0"/>
                          </a:rPr>
                          <m:t>2</m:t>
                        </m:r>
                      </m:sub>
                    </m:sSub>
                  </m:oMath>
                </a14:m>
                <a:r>
                  <a:rPr lang="fr-FR" sz="1100" dirty="0">
                    <a:solidFill>
                      <a:srgbClr val="668980"/>
                    </a:solidFill>
                  </a:rPr>
                  <a:t> </a:t>
                </a:r>
              </a:p>
            </p:txBody>
          </p:sp>
        </mc:Choice>
        <mc:Fallback xmlns="">
          <p:sp>
            <p:nvSpPr>
              <p:cNvPr id="2" name="TextBox 1">
                <a:extLst>
                  <a:ext uri="{FF2B5EF4-FFF2-40B4-BE49-F238E27FC236}">
                    <a16:creationId xmlns:a16="http://schemas.microsoft.com/office/drawing/2014/main" id="{EF7D9EE1-FA28-BD45-A9C7-86D70239704D}"/>
                  </a:ext>
                </a:extLst>
              </p:cNvPr>
              <p:cNvSpPr txBox="1">
                <a:spLocks noRot="1" noChangeAspect="1" noMove="1" noResize="1" noEditPoints="1" noAdjustHandles="1" noChangeArrowheads="1" noChangeShapeType="1" noTextEdit="1"/>
              </p:cNvSpPr>
              <p:nvPr/>
            </p:nvSpPr>
            <p:spPr bwMode="auto">
              <a:xfrm>
                <a:off x="459493" y="970442"/>
                <a:ext cx="2349426" cy="169277"/>
              </a:xfrm>
              <a:prstGeom prst="rect">
                <a:avLst/>
              </a:prstGeom>
              <a:blipFill>
                <a:blip r:embed="rId4"/>
                <a:stretch>
                  <a:fillRect l="-3784" t="-20000" b="-4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sp>
        <p:nvSpPr>
          <p:cNvPr id="8" name="Rectangle 7">
            <a:extLst>
              <a:ext uri="{FF2B5EF4-FFF2-40B4-BE49-F238E27FC236}">
                <a16:creationId xmlns:a16="http://schemas.microsoft.com/office/drawing/2014/main" id="{5A9283A4-1400-664D-AC29-782C00C5E5B8}"/>
              </a:ext>
            </a:extLst>
          </p:cNvPr>
          <p:cNvSpPr/>
          <p:nvPr/>
        </p:nvSpPr>
        <p:spPr>
          <a:xfrm>
            <a:off x="7525591" y="576011"/>
            <a:ext cx="1384409" cy="954107"/>
          </a:xfrm>
          <a:prstGeom prst="rect">
            <a:avLst/>
          </a:prstGeom>
          <a:ln w="19050">
            <a:solidFill>
              <a:srgbClr val="668980"/>
            </a:solidFill>
          </a:ln>
        </p:spPr>
        <p:txBody>
          <a:bodyPr wrap="square">
            <a:spAutoFit/>
          </a:bodyPr>
          <a:lstStyle/>
          <a:p>
            <a:pPr>
              <a:buClr>
                <a:srgbClr val="00ADC6"/>
              </a:buClr>
              <a:buSzPct val="144000"/>
            </a:pPr>
            <a:r>
              <a:rPr lang="fr-FR" sz="1400" dirty="0">
                <a:latin typeface="+mn-lt"/>
                <a:ea typeface="Cambria Math" panose="02040503050406030204" pitchFamily="18" charset="0"/>
              </a:rPr>
              <a:t>Test sur :</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Chili</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Année 2007</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Genre M</a:t>
            </a:r>
          </a:p>
        </p:txBody>
      </p:sp>
    </p:spTree>
    <p:extLst>
      <p:ext uri="{BB962C8B-B14F-4D97-AF65-F5344CB8AC3E}">
        <p14:creationId xmlns:p14="http://schemas.microsoft.com/office/powerpoint/2010/main" val="2614889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BDB11958-0DEF-F849-BE31-5106A51D586C}"/>
                  </a:ext>
                </a:extLst>
              </p:cNvPr>
              <p:cNvSpPr>
                <a:spLocks noGrp="1"/>
              </p:cNvSpPr>
              <p:nvPr>
                <p:ph type="body" sz="quarter" idx="16"/>
              </p:nvPr>
            </p:nvSpPr>
            <p:spPr>
              <a:xfrm>
                <a:off x="233999" y="1113047"/>
                <a:ext cx="4335463" cy="3458748"/>
              </a:xfrm>
            </p:spPr>
            <p:txBody>
              <a:bodyPr anchor="ctr"/>
              <a:lstStyle/>
              <a:p>
                <a:r>
                  <a:rPr lang="fr-FR" sz="1400" dirty="0">
                    <a:solidFill>
                      <a:schemeClr val="tx1">
                        <a:lumMod val="85000"/>
                        <a:lumOff val="15000"/>
                      </a:schemeClr>
                    </a:solidFill>
                  </a:rPr>
                  <a:t>Dans le modèle SSE : la mortalité infantile est gouvernée par le coefficient </a:t>
                </a:r>
                <a14:m>
                  <m:oMath xmlns:m="http://schemas.openxmlformats.org/officeDocument/2006/math">
                    <m:sSub>
                      <m:sSubPr>
                        <m:ctrlPr>
                          <a:rPr lang="fr-FR" sz="1400" b="0" i="1" smtClean="0">
                            <a:solidFill>
                              <a:schemeClr val="tx1">
                                <a:lumMod val="85000"/>
                                <a:lumOff val="15000"/>
                              </a:schemeClr>
                            </a:solidFill>
                            <a:latin typeface="Cambria Math" panose="02040503050406030204" pitchFamily="18" charset="0"/>
                            <a:ea typeface="Cambria Math" panose="02040503050406030204" pitchFamily="18" charset="0"/>
                          </a:rPr>
                        </m:ctrlPr>
                      </m:sSubPr>
                      <m:e>
                        <m:r>
                          <a:rPr lang="fr-FR" sz="1400" i="1" smtClean="0">
                            <a:solidFill>
                              <a:schemeClr val="tx1">
                                <a:lumMod val="85000"/>
                                <a:lumOff val="15000"/>
                              </a:schemeClr>
                            </a:solidFill>
                            <a:latin typeface="Cambria Math" panose="02040503050406030204" pitchFamily="18" charset="0"/>
                            <a:ea typeface="Cambria Math" panose="02040503050406030204" pitchFamily="18" charset="0"/>
                          </a:rPr>
                          <m:t>𝛼</m:t>
                        </m:r>
                      </m:e>
                      <m:sub>
                        <m:r>
                          <a:rPr lang="fr-FR" sz="1400" b="0" i="1" smtClean="0">
                            <a:solidFill>
                              <a:schemeClr val="tx1">
                                <a:lumMod val="85000"/>
                                <a:lumOff val="15000"/>
                              </a:schemeClr>
                            </a:solidFill>
                            <a:latin typeface="Cambria Math" panose="02040503050406030204" pitchFamily="18" charset="0"/>
                            <a:ea typeface="Cambria Math" panose="02040503050406030204" pitchFamily="18" charset="0"/>
                          </a:rPr>
                          <m:t>2</m:t>
                        </m:r>
                      </m:sub>
                    </m:sSub>
                  </m:oMath>
                </a14:m>
                <a:r>
                  <a:rPr lang="fr-FR" sz="1400" dirty="0">
                    <a:solidFill>
                      <a:schemeClr val="tx1">
                        <a:lumMod val="85000"/>
                        <a:lumOff val="15000"/>
                      </a:schemeClr>
                    </a:solidFill>
                  </a:rPr>
                  <a:t> de la composante 1</a:t>
                </a:r>
              </a:p>
              <a:p>
                <a:r>
                  <a:rPr lang="fr-FR" sz="1400" i="1" dirty="0">
                    <a:solidFill>
                      <a:schemeClr val="tx1">
                        <a:lumMod val="85000"/>
                        <a:lumOff val="15000"/>
                      </a:schemeClr>
                    </a:solidFill>
                  </a:rPr>
                  <a:t>Par exemple </a:t>
                </a:r>
                <a:r>
                  <a:rPr lang="fr-FR" sz="1400" dirty="0">
                    <a:solidFill>
                      <a:schemeClr val="tx1">
                        <a:lumMod val="85000"/>
                        <a:lumOff val="15000"/>
                      </a:schemeClr>
                    </a:solidFill>
                  </a:rPr>
                  <a:t>pour les Hommes, au Chili, en 2007 :</a:t>
                </a:r>
                <a:br>
                  <a:rPr lang="fr-FR" sz="1400" dirty="0">
                    <a:solidFill>
                      <a:schemeClr val="tx1">
                        <a:lumMod val="85000"/>
                        <a:lumOff val="15000"/>
                      </a:schemeClr>
                    </a:solidFill>
                  </a:rPr>
                </a:br>
                <a14:m>
                  <m:oMath xmlns:m="http://schemas.openxmlformats.org/officeDocument/2006/math">
                    <m:sSub>
                      <m:sSubPr>
                        <m:ctrlPr>
                          <a:rPr lang="fr-FR" sz="1400" b="0" i="1" smtClean="0">
                            <a:solidFill>
                              <a:schemeClr val="tx1">
                                <a:lumMod val="85000"/>
                                <a:lumOff val="15000"/>
                              </a:schemeClr>
                            </a:solidFill>
                            <a:latin typeface="Cambria Math" panose="02040503050406030204" pitchFamily="18" charset="0"/>
                            <a:ea typeface="Cambria Math" panose="02040503050406030204" pitchFamily="18" charset="0"/>
                          </a:rPr>
                        </m:ctrlPr>
                      </m:sSubPr>
                      <m:e>
                        <m:r>
                          <a:rPr lang="fr-FR" sz="1400" i="1" smtClean="0">
                            <a:solidFill>
                              <a:schemeClr val="tx1">
                                <a:lumMod val="85000"/>
                                <a:lumOff val="15000"/>
                              </a:schemeClr>
                            </a:solidFill>
                            <a:latin typeface="Cambria Math" panose="02040503050406030204" pitchFamily="18" charset="0"/>
                            <a:ea typeface="Cambria Math" panose="02040503050406030204" pitchFamily="18" charset="0"/>
                          </a:rPr>
                          <m:t>𝛼</m:t>
                        </m:r>
                      </m:e>
                      <m:sub>
                        <m:r>
                          <a:rPr lang="fr-FR" sz="1400" b="0" i="1" smtClean="0">
                            <a:solidFill>
                              <a:schemeClr val="tx1">
                                <a:lumMod val="85000"/>
                                <a:lumOff val="15000"/>
                              </a:schemeClr>
                            </a:solidFill>
                            <a:latin typeface="Cambria Math" panose="02040503050406030204" pitchFamily="18" charset="0"/>
                            <a:ea typeface="Cambria Math" panose="02040503050406030204" pitchFamily="18" charset="0"/>
                          </a:rPr>
                          <m:t>2</m:t>
                        </m:r>
                      </m:sub>
                    </m:sSub>
                    <m:r>
                      <a:rPr lang="fr-FR" sz="1400" b="0" i="1" smtClean="0">
                        <a:solidFill>
                          <a:schemeClr val="tx1">
                            <a:lumMod val="85000"/>
                            <a:lumOff val="15000"/>
                          </a:schemeClr>
                        </a:solidFill>
                        <a:latin typeface="Cambria Math" panose="02040503050406030204" pitchFamily="18" charset="0"/>
                        <a:ea typeface="Cambria Math" panose="02040503050406030204" pitchFamily="18" charset="0"/>
                      </a:rPr>
                      <m:t>=5,67</m:t>
                    </m:r>
                  </m:oMath>
                </a14:m>
                <a:br>
                  <a:rPr lang="fr-FR" sz="1400" b="0" dirty="0">
                    <a:solidFill>
                      <a:schemeClr val="tx1">
                        <a:lumMod val="85000"/>
                        <a:lumOff val="15000"/>
                      </a:schemeClr>
                    </a:solidFill>
                    <a:ea typeface="Cambria Math" panose="02040503050406030204" pitchFamily="18" charset="0"/>
                  </a:rPr>
                </a:br>
                <a14:m>
                  <m:oMath xmlns:m="http://schemas.openxmlformats.org/officeDocument/2006/math">
                    <m:sSub>
                      <m:sSubPr>
                        <m:ctrlPr>
                          <a:rPr lang="fr-FR" sz="1400" b="0" i="1" smtClean="0">
                            <a:solidFill>
                              <a:schemeClr val="tx1">
                                <a:lumMod val="85000"/>
                                <a:lumOff val="15000"/>
                              </a:schemeClr>
                            </a:solidFill>
                            <a:latin typeface="Cambria Math" panose="02040503050406030204" pitchFamily="18" charset="0"/>
                            <a:ea typeface="Cambria Math" panose="02040503050406030204" pitchFamily="18" charset="0"/>
                          </a:rPr>
                        </m:ctrlPr>
                      </m:sSubPr>
                      <m:e>
                        <m:r>
                          <a:rPr lang="fr-FR" sz="1400" b="0" i="1" smtClean="0">
                            <a:solidFill>
                              <a:schemeClr val="tx1">
                                <a:lumMod val="85000"/>
                                <a:lumOff val="15000"/>
                              </a:schemeClr>
                            </a:solidFill>
                            <a:latin typeface="Cambria Math" panose="02040503050406030204" pitchFamily="18" charset="0"/>
                            <a:ea typeface="Cambria Math" panose="02040503050406030204" pitchFamily="18" charset="0"/>
                          </a:rPr>
                          <m:t>𝑒</m:t>
                        </m:r>
                      </m:e>
                      <m:sub>
                        <m:r>
                          <a:rPr lang="fr-FR" sz="1400" b="0" i="1" smtClean="0">
                            <a:solidFill>
                              <a:schemeClr val="tx1">
                                <a:lumMod val="85000"/>
                                <a:lumOff val="15000"/>
                              </a:schemeClr>
                            </a:solidFill>
                            <a:latin typeface="Cambria Math" panose="02040503050406030204" pitchFamily="18" charset="0"/>
                            <a:ea typeface="Cambria Math" panose="02040503050406030204" pitchFamily="18" charset="0"/>
                          </a:rPr>
                          <m:t>0</m:t>
                        </m:r>
                      </m:sub>
                    </m:sSub>
                    <m:r>
                      <a:rPr lang="fr-FR" sz="1400" b="0" i="1" smtClean="0">
                        <a:solidFill>
                          <a:schemeClr val="tx1">
                            <a:lumMod val="85000"/>
                            <a:lumOff val="15000"/>
                          </a:schemeClr>
                        </a:solidFill>
                        <a:latin typeface="Cambria Math" panose="02040503050406030204" pitchFamily="18" charset="0"/>
                        <a:ea typeface="Cambria Math" panose="02040503050406030204" pitchFamily="18" charset="0"/>
                      </a:rPr>
                      <m:t>=74,03</m:t>
                    </m:r>
                  </m:oMath>
                </a14:m>
                <a:endParaRPr lang="fr-FR" sz="1400" dirty="0">
                  <a:solidFill>
                    <a:schemeClr val="tx1">
                      <a:lumMod val="85000"/>
                      <a:lumOff val="15000"/>
                    </a:schemeClr>
                  </a:solidFill>
                  <a:ea typeface="Cambria Math" panose="02040503050406030204" pitchFamily="18" charset="0"/>
                </a:endParaRPr>
              </a:p>
              <a:p>
                <a:r>
                  <a:rPr lang="fr-FR" sz="1400" dirty="0">
                    <a:solidFill>
                      <a:schemeClr val="tx1">
                        <a:lumMod val="85000"/>
                        <a:lumOff val="15000"/>
                      </a:schemeClr>
                    </a:solidFill>
                    <a:ea typeface="Cambria Math" panose="02040503050406030204" pitchFamily="18" charset="0"/>
                  </a:rPr>
                  <a:t>En modifiant </a:t>
                </a:r>
                <a14:m>
                  <m:oMath xmlns:m="http://schemas.openxmlformats.org/officeDocument/2006/math">
                    <m:sSub>
                      <m:sSubPr>
                        <m:ctrlPr>
                          <a:rPr lang="fr-FR" sz="1400" i="1">
                            <a:solidFill>
                              <a:schemeClr val="tx1">
                                <a:lumMod val="85000"/>
                                <a:lumOff val="15000"/>
                              </a:schemeClr>
                            </a:solidFill>
                            <a:latin typeface="Cambria Math" panose="02040503050406030204" pitchFamily="18" charset="0"/>
                            <a:ea typeface="Cambria Math" panose="02040503050406030204" pitchFamily="18" charset="0"/>
                          </a:rPr>
                        </m:ctrlPr>
                      </m:sSubPr>
                      <m:e>
                        <m:r>
                          <a:rPr lang="fr-FR" sz="1400" i="1">
                            <a:solidFill>
                              <a:schemeClr val="tx1">
                                <a:lumMod val="85000"/>
                                <a:lumOff val="15000"/>
                              </a:schemeClr>
                            </a:solidFill>
                            <a:latin typeface="Cambria Math" panose="02040503050406030204" pitchFamily="18" charset="0"/>
                            <a:ea typeface="Cambria Math" panose="02040503050406030204" pitchFamily="18" charset="0"/>
                          </a:rPr>
                          <m:t>𝛼</m:t>
                        </m:r>
                      </m:e>
                      <m:sub>
                        <m:r>
                          <a:rPr lang="fr-FR" sz="1400" i="1">
                            <a:solidFill>
                              <a:schemeClr val="tx1">
                                <a:lumMod val="85000"/>
                                <a:lumOff val="15000"/>
                              </a:schemeClr>
                            </a:solidFill>
                            <a:latin typeface="Cambria Math" panose="02040503050406030204" pitchFamily="18" charset="0"/>
                            <a:ea typeface="Cambria Math" panose="02040503050406030204" pitchFamily="18" charset="0"/>
                          </a:rPr>
                          <m:t>2</m:t>
                        </m:r>
                      </m:sub>
                    </m:sSub>
                  </m:oMath>
                </a14:m>
                <a:r>
                  <a:rPr lang="fr-FR" sz="1400" dirty="0">
                    <a:solidFill>
                      <a:schemeClr val="tx1">
                        <a:lumMod val="85000"/>
                        <a:lumOff val="15000"/>
                      </a:schemeClr>
                    </a:solidFill>
                    <a:ea typeface="Cambria Math" panose="02040503050406030204" pitchFamily="18" charset="0"/>
                  </a:rPr>
                  <a:t> :</a:t>
                </a:r>
                <a:br>
                  <a:rPr lang="fr-FR" sz="1400" dirty="0">
                    <a:solidFill>
                      <a:schemeClr val="tx1">
                        <a:lumMod val="85000"/>
                        <a:lumOff val="15000"/>
                      </a:schemeClr>
                    </a:solidFill>
                    <a:ea typeface="Cambria Math" panose="02040503050406030204" pitchFamily="18" charset="0"/>
                  </a:rPr>
                </a:br>
                <a14:m>
                  <m:oMath xmlns:m="http://schemas.openxmlformats.org/officeDocument/2006/math">
                    <m:sSub>
                      <m:sSubPr>
                        <m:ctrlPr>
                          <a:rPr lang="fr-FR" sz="1400" i="1">
                            <a:solidFill>
                              <a:schemeClr val="tx1">
                                <a:lumMod val="85000"/>
                                <a:lumOff val="15000"/>
                              </a:schemeClr>
                            </a:solidFill>
                            <a:latin typeface="Cambria Math" panose="02040503050406030204" pitchFamily="18" charset="0"/>
                            <a:ea typeface="Cambria Math" panose="02040503050406030204" pitchFamily="18" charset="0"/>
                          </a:rPr>
                        </m:ctrlPr>
                      </m:sSubPr>
                      <m:e>
                        <m:r>
                          <a:rPr lang="fr-FR" sz="1400" i="1">
                            <a:solidFill>
                              <a:schemeClr val="tx1">
                                <a:lumMod val="85000"/>
                                <a:lumOff val="15000"/>
                              </a:schemeClr>
                            </a:solidFill>
                            <a:latin typeface="Cambria Math" panose="02040503050406030204" pitchFamily="18" charset="0"/>
                            <a:ea typeface="Cambria Math" panose="02040503050406030204" pitchFamily="18" charset="0"/>
                          </a:rPr>
                          <m:t>𝛼</m:t>
                        </m:r>
                      </m:e>
                      <m:sub>
                        <m:r>
                          <a:rPr lang="fr-FR" sz="1400" i="1">
                            <a:solidFill>
                              <a:schemeClr val="tx1">
                                <a:lumMod val="85000"/>
                                <a:lumOff val="15000"/>
                              </a:schemeClr>
                            </a:solidFill>
                            <a:latin typeface="Cambria Math" panose="02040503050406030204" pitchFamily="18" charset="0"/>
                            <a:ea typeface="Cambria Math" panose="02040503050406030204" pitchFamily="18" charset="0"/>
                          </a:rPr>
                          <m:t>2</m:t>
                        </m:r>
                      </m:sub>
                    </m:sSub>
                    <m:r>
                      <a:rPr lang="fr-FR" sz="1400" i="1">
                        <a:solidFill>
                          <a:schemeClr val="tx1">
                            <a:lumMod val="85000"/>
                            <a:lumOff val="15000"/>
                          </a:schemeClr>
                        </a:solidFill>
                        <a:latin typeface="Cambria Math" panose="02040503050406030204" pitchFamily="18" charset="0"/>
                        <a:ea typeface="Cambria Math" panose="02040503050406030204" pitchFamily="18" charset="0"/>
                      </a:rPr>
                      <m:t>=</m:t>
                    </m:r>
                    <m:r>
                      <a:rPr lang="fr-FR" sz="1400" b="0" i="1" smtClean="0">
                        <a:solidFill>
                          <a:schemeClr val="tx1">
                            <a:lumMod val="85000"/>
                            <a:lumOff val="15000"/>
                          </a:schemeClr>
                        </a:solidFill>
                        <a:latin typeface="Cambria Math" panose="02040503050406030204" pitchFamily="18" charset="0"/>
                        <a:ea typeface="Cambria Math" panose="02040503050406030204" pitchFamily="18" charset="0"/>
                      </a:rPr>
                      <m:t>0</m:t>
                    </m:r>
                  </m:oMath>
                </a14:m>
                <a:br>
                  <a:rPr lang="fr-FR" sz="1400" dirty="0">
                    <a:solidFill>
                      <a:schemeClr val="tx1">
                        <a:lumMod val="85000"/>
                        <a:lumOff val="15000"/>
                      </a:schemeClr>
                    </a:solidFill>
                    <a:ea typeface="Cambria Math" panose="02040503050406030204" pitchFamily="18" charset="0"/>
                  </a:rPr>
                </a:br>
                <a14:m>
                  <m:oMath xmlns:m="http://schemas.openxmlformats.org/officeDocument/2006/math">
                    <m:sSub>
                      <m:sSubPr>
                        <m:ctrlPr>
                          <a:rPr lang="fr-FR" sz="1400" i="1">
                            <a:solidFill>
                              <a:schemeClr val="tx1">
                                <a:lumMod val="85000"/>
                                <a:lumOff val="15000"/>
                              </a:schemeClr>
                            </a:solidFill>
                            <a:latin typeface="Cambria Math" panose="02040503050406030204" pitchFamily="18" charset="0"/>
                            <a:ea typeface="Cambria Math" panose="02040503050406030204" pitchFamily="18" charset="0"/>
                          </a:rPr>
                        </m:ctrlPr>
                      </m:sSubPr>
                      <m:e>
                        <m:r>
                          <a:rPr lang="fr-FR" sz="1400" i="1">
                            <a:solidFill>
                              <a:schemeClr val="tx1">
                                <a:lumMod val="85000"/>
                                <a:lumOff val="15000"/>
                              </a:schemeClr>
                            </a:solidFill>
                            <a:latin typeface="Cambria Math" panose="02040503050406030204" pitchFamily="18" charset="0"/>
                            <a:ea typeface="Cambria Math" panose="02040503050406030204" pitchFamily="18" charset="0"/>
                          </a:rPr>
                          <m:t>𝑒</m:t>
                        </m:r>
                      </m:e>
                      <m:sub>
                        <m:r>
                          <a:rPr lang="fr-FR" sz="1400" i="1">
                            <a:solidFill>
                              <a:schemeClr val="tx1">
                                <a:lumMod val="85000"/>
                                <a:lumOff val="15000"/>
                              </a:schemeClr>
                            </a:solidFill>
                            <a:latin typeface="Cambria Math" panose="02040503050406030204" pitchFamily="18" charset="0"/>
                            <a:ea typeface="Cambria Math" panose="02040503050406030204" pitchFamily="18" charset="0"/>
                          </a:rPr>
                          <m:t>0</m:t>
                        </m:r>
                      </m:sub>
                    </m:sSub>
                    <m:r>
                      <a:rPr lang="fr-FR" sz="1400" i="1">
                        <a:solidFill>
                          <a:schemeClr val="tx1">
                            <a:lumMod val="85000"/>
                            <a:lumOff val="15000"/>
                          </a:schemeClr>
                        </a:solidFill>
                        <a:latin typeface="Cambria Math" panose="02040503050406030204" pitchFamily="18" charset="0"/>
                        <a:ea typeface="Cambria Math" panose="02040503050406030204" pitchFamily="18" charset="0"/>
                      </a:rPr>
                      <m:t>=</m:t>
                    </m:r>
                    <m:r>
                      <a:rPr lang="fr-FR" sz="1400" b="0" i="1" smtClean="0">
                        <a:solidFill>
                          <a:schemeClr val="tx1">
                            <a:lumMod val="85000"/>
                            <a:lumOff val="15000"/>
                          </a:schemeClr>
                        </a:solidFill>
                        <a:latin typeface="Cambria Math" panose="02040503050406030204" pitchFamily="18" charset="0"/>
                        <a:ea typeface="Cambria Math" panose="02040503050406030204" pitchFamily="18" charset="0"/>
                      </a:rPr>
                      <m:t>74,8</m:t>
                    </m:r>
                  </m:oMath>
                </a14:m>
                <a:endParaRPr lang="fr-FR" sz="1400" dirty="0">
                  <a:solidFill>
                    <a:schemeClr val="tx1">
                      <a:lumMod val="85000"/>
                      <a:lumOff val="15000"/>
                    </a:schemeClr>
                  </a:solidFill>
                </a:endParaRPr>
              </a:p>
              <a:p>
                <a:r>
                  <a:rPr lang="fr-FR" sz="1400" dirty="0">
                    <a:solidFill>
                      <a:schemeClr val="tx1">
                        <a:lumMod val="85000"/>
                        <a:lumOff val="15000"/>
                      </a:schemeClr>
                    </a:solidFill>
                  </a:rPr>
                  <a:t>On pilote l’espérance de vie par la mortalité infantile</a:t>
                </a:r>
              </a:p>
              <a:p>
                <a:r>
                  <a:rPr lang="fr-FR" sz="1400" dirty="0">
                    <a:solidFill>
                      <a:schemeClr val="tx1">
                        <a:lumMod val="85000"/>
                        <a:lumOff val="15000"/>
                      </a:schemeClr>
                    </a:solidFill>
                  </a:rPr>
                  <a:t>Test de </a:t>
                </a:r>
                <a14:m>
                  <m:oMath xmlns:m="http://schemas.openxmlformats.org/officeDocument/2006/math">
                    <m:sSub>
                      <m:sSubPr>
                        <m:ctrlPr>
                          <a:rPr lang="fr-FR" sz="1400" i="1">
                            <a:solidFill>
                              <a:schemeClr val="tx1">
                                <a:lumMod val="85000"/>
                                <a:lumOff val="15000"/>
                              </a:schemeClr>
                            </a:solidFill>
                            <a:latin typeface="Cambria Math" panose="02040503050406030204" pitchFamily="18" charset="0"/>
                            <a:ea typeface="Cambria Math" panose="02040503050406030204" pitchFamily="18" charset="0"/>
                          </a:rPr>
                        </m:ctrlPr>
                      </m:sSubPr>
                      <m:e>
                        <m:r>
                          <a:rPr lang="fr-FR" sz="1400" i="1">
                            <a:solidFill>
                              <a:schemeClr val="tx1">
                                <a:lumMod val="85000"/>
                                <a:lumOff val="15000"/>
                              </a:schemeClr>
                            </a:solidFill>
                            <a:latin typeface="Cambria Math" panose="02040503050406030204" pitchFamily="18" charset="0"/>
                            <a:ea typeface="Cambria Math" panose="02040503050406030204" pitchFamily="18" charset="0"/>
                          </a:rPr>
                          <m:t>𝛼</m:t>
                        </m:r>
                      </m:e>
                      <m:sub>
                        <m:r>
                          <a:rPr lang="fr-FR" sz="1400" i="1">
                            <a:solidFill>
                              <a:schemeClr val="tx1">
                                <a:lumMod val="85000"/>
                                <a:lumOff val="15000"/>
                              </a:schemeClr>
                            </a:solidFill>
                            <a:latin typeface="Cambria Math" panose="02040503050406030204" pitchFamily="18" charset="0"/>
                            <a:ea typeface="Cambria Math" panose="02040503050406030204" pitchFamily="18" charset="0"/>
                          </a:rPr>
                          <m:t>2</m:t>
                        </m:r>
                      </m:sub>
                    </m:sSub>
                  </m:oMath>
                </a14:m>
                <a:r>
                  <a:rPr lang="fr-FR" sz="1400" dirty="0">
                    <a:solidFill>
                      <a:schemeClr val="tx1">
                        <a:lumMod val="85000"/>
                        <a:lumOff val="15000"/>
                      </a:schemeClr>
                    </a:solidFill>
                    <a:ea typeface="Cambria Math" panose="02040503050406030204" pitchFamily="18" charset="0"/>
                  </a:rPr>
                  <a:t> :</a:t>
                </a:r>
                <a:br>
                  <a:rPr lang="fr-FR" sz="1400" dirty="0">
                    <a:solidFill>
                      <a:schemeClr val="tx1">
                        <a:lumMod val="85000"/>
                        <a:lumOff val="15000"/>
                      </a:schemeClr>
                    </a:solidFill>
                    <a:ea typeface="Cambria Math" panose="02040503050406030204" pitchFamily="18" charset="0"/>
                  </a:rPr>
                </a:br>
                <a14:m>
                  <m:oMath xmlns:m="http://schemas.openxmlformats.org/officeDocument/2006/math">
                    <m:sSub>
                      <m:sSubPr>
                        <m:ctrlPr>
                          <a:rPr lang="fr-FR" sz="1400" i="1">
                            <a:solidFill>
                              <a:schemeClr val="tx1">
                                <a:lumMod val="85000"/>
                                <a:lumOff val="15000"/>
                              </a:schemeClr>
                            </a:solidFill>
                            <a:latin typeface="Cambria Math" panose="02040503050406030204" pitchFamily="18" charset="0"/>
                            <a:ea typeface="Cambria Math" panose="02040503050406030204" pitchFamily="18" charset="0"/>
                          </a:rPr>
                        </m:ctrlPr>
                      </m:sSubPr>
                      <m:e>
                        <m:r>
                          <a:rPr lang="fr-FR" sz="1400" i="1">
                            <a:solidFill>
                              <a:schemeClr val="tx1">
                                <a:lumMod val="85000"/>
                                <a:lumOff val="15000"/>
                              </a:schemeClr>
                            </a:solidFill>
                            <a:latin typeface="Cambria Math" panose="02040503050406030204" pitchFamily="18" charset="0"/>
                            <a:ea typeface="Cambria Math" panose="02040503050406030204" pitchFamily="18" charset="0"/>
                          </a:rPr>
                          <m:t>𝛼</m:t>
                        </m:r>
                      </m:e>
                      <m:sub>
                        <m:r>
                          <a:rPr lang="fr-FR" sz="1400" i="1">
                            <a:solidFill>
                              <a:schemeClr val="tx1">
                                <a:lumMod val="85000"/>
                                <a:lumOff val="15000"/>
                              </a:schemeClr>
                            </a:solidFill>
                            <a:latin typeface="Cambria Math" panose="02040503050406030204" pitchFamily="18" charset="0"/>
                            <a:ea typeface="Cambria Math" panose="02040503050406030204" pitchFamily="18" charset="0"/>
                          </a:rPr>
                          <m:t>2</m:t>
                        </m:r>
                      </m:sub>
                    </m:sSub>
                    <m:r>
                      <a:rPr lang="fr-FR" sz="1400" i="1">
                        <a:solidFill>
                          <a:schemeClr val="tx1">
                            <a:lumMod val="85000"/>
                            <a:lumOff val="15000"/>
                          </a:schemeClr>
                        </a:solidFill>
                        <a:latin typeface="Cambria Math" panose="02040503050406030204" pitchFamily="18" charset="0"/>
                        <a:ea typeface="Cambria Math" panose="02040503050406030204" pitchFamily="18" charset="0"/>
                      </a:rPr>
                      <m:t>=</m:t>
                    </m:r>
                    <m:r>
                      <a:rPr lang="fr-FR" sz="1400" b="0" i="1" smtClean="0">
                        <a:solidFill>
                          <a:schemeClr val="tx1">
                            <a:lumMod val="85000"/>
                            <a:lumOff val="15000"/>
                          </a:schemeClr>
                        </a:solidFill>
                        <a:latin typeface="Cambria Math" panose="02040503050406030204" pitchFamily="18" charset="0"/>
                        <a:ea typeface="Cambria Math" panose="02040503050406030204" pitchFamily="18" charset="0"/>
                      </a:rPr>
                      <m:t>3</m:t>
                    </m:r>
                  </m:oMath>
                </a14:m>
                <a:br>
                  <a:rPr lang="fr-FR" sz="1400" dirty="0">
                    <a:solidFill>
                      <a:schemeClr val="tx1">
                        <a:lumMod val="85000"/>
                        <a:lumOff val="15000"/>
                      </a:schemeClr>
                    </a:solidFill>
                    <a:ea typeface="Cambria Math" panose="02040503050406030204" pitchFamily="18" charset="0"/>
                  </a:rPr>
                </a:br>
                <a14:m>
                  <m:oMath xmlns:m="http://schemas.openxmlformats.org/officeDocument/2006/math">
                    <m:sSub>
                      <m:sSubPr>
                        <m:ctrlPr>
                          <a:rPr lang="fr-FR" sz="1400" i="1">
                            <a:solidFill>
                              <a:schemeClr val="tx1">
                                <a:lumMod val="85000"/>
                                <a:lumOff val="15000"/>
                              </a:schemeClr>
                            </a:solidFill>
                            <a:latin typeface="Cambria Math" panose="02040503050406030204" pitchFamily="18" charset="0"/>
                            <a:ea typeface="Cambria Math" panose="02040503050406030204" pitchFamily="18" charset="0"/>
                          </a:rPr>
                        </m:ctrlPr>
                      </m:sSubPr>
                      <m:e>
                        <m:r>
                          <a:rPr lang="fr-FR" sz="1400" i="1">
                            <a:solidFill>
                              <a:schemeClr val="tx1">
                                <a:lumMod val="85000"/>
                                <a:lumOff val="15000"/>
                              </a:schemeClr>
                            </a:solidFill>
                            <a:latin typeface="Cambria Math" panose="02040503050406030204" pitchFamily="18" charset="0"/>
                            <a:ea typeface="Cambria Math" panose="02040503050406030204" pitchFamily="18" charset="0"/>
                          </a:rPr>
                          <m:t>𝑒</m:t>
                        </m:r>
                      </m:e>
                      <m:sub>
                        <m:r>
                          <a:rPr lang="fr-FR" sz="1400" i="1">
                            <a:solidFill>
                              <a:schemeClr val="tx1">
                                <a:lumMod val="85000"/>
                                <a:lumOff val="15000"/>
                              </a:schemeClr>
                            </a:solidFill>
                            <a:latin typeface="Cambria Math" panose="02040503050406030204" pitchFamily="18" charset="0"/>
                            <a:ea typeface="Cambria Math" panose="02040503050406030204" pitchFamily="18" charset="0"/>
                          </a:rPr>
                          <m:t>0</m:t>
                        </m:r>
                      </m:sub>
                    </m:sSub>
                    <m:r>
                      <a:rPr lang="fr-FR" sz="1400" i="1">
                        <a:solidFill>
                          <a:schemeClr val="tx1">
                            <a:lumMod val="85000"/>
                            <a:lumOff val="15000"/>
                          </a:schemeClr>
                        </a:solidFill>
                        <a:latin typeface="Cambria Math" panose="02040503050406030204" pitchFamily="18" charset="0"/>
                        <a:ea typeface="Cambria Math" panose="02040503050406030204" pitchFamily="18" charset="0"/>
                      </a:rPr>
                      <m:t>=74,</m:t>
                    </m:r>
                    <m:r>
                      <a:rPr lang="fr-FR" sz="1400" b="0" i="1" smtClean="0">
                        <a:solidFill>
                          <a:schemeClr val="tx1">
                            <a:lumMod val="85000"/>
                            <a:lumOff val="15000"/>
                          </a:schemeClr>
                        </a:solidFill>
                        <a:latin typeface="Cambria Math" panose="02040503050406030204" pitchFamily="18" charset="0"/>
                        <a:ea typeface="Cambria Math" panose="02040503050406030204" pitchFamily="18" charset="0"/>
                      </a:rPr>
                      <m:t>71</m:t>
                    </m:r>
                  </m:oMath>
                </a14:m>
                <a:endParaRPr lang="fr-FR" sz="1400" dirty="0">
                  <a:solidFill>
                    <a:schemeClr val="tx1">
                      <a:lumMod val="85000"/>
                      <a:lumOff val="15000"/>
                    </a:schemeClr>
                  </a:solidFill>
                </a:endParaRPr>
              </a:p>
            </p:txBody>
          </p:sp>
        </mc:Choice>
        <mc:Fallback xmlns="">
          <p:sp>
            <p:nvSpPr>
              <p:cNvPr id="5" name="Text Placeholder 4">
                <a:extLst>
                  <a:ext uri="{FF2B5EF4-FFF2-40B4-BE49-F238E27FC236}">
                    <a16:creationId xmlns:a16="http://schemas.microsoft.com/office/drawing/2014/main" id="{BDB11958-0DEF-F849-BE31-5106A51D586C}"/>
                  </a:ext>
                </a:extLst>
              </p:cNvPr>
              <p:cNvSpPr>
                <a:spLocks noGrp="1" noRot="1" noChangeAspect="1" noMove="1" noResize="1" noEditPoints="1" noAdjustHandles="1" noChangeArrowheads="1" noChangeShapeType="1" noTextEdit="1"/>
              </p:cNvSpPr>
              <p:nvPr>
                <p:ph type="body" sz="quarter" idx="16"/>
              </p:nvPr>
            </p:nvSpPr>
            <p:spPr>
              <a:xfrm>
                <a:off x="233999" y="1113047"/>
                <a:ext cx="4335463" cy="3458748"/>
              </a:xfrm>
              <a:blipFill>
                <a:blip r:embed="rId2"/>
                <a:stretch>
                  <a:fillRect/>
                </a:stretch>
              </a:blipFill>
            </p:spPr>
            <p:txBody>
              <a:bodyPr/>
              <a:lstStyle/>
              <a:p>
                <a:r>
                  <a:rPr lang="fr-FR">
                    <a:noFill/>
                  </a:rPr>
                  <a:t> </a:t>
                </a:r>
              </a:p>
            </p:txBody>
          </p:sp>
        </mc:Fallback>
      </mc:AlternateContent>
      <p:sp>
        <p:nvSpPr>
          <p:cNvPr id="4" name="Title 3">
            <a:extLst>
              <a:ext uri="{FF2B5EF4-FFF2-40B4-BE49-F238E27FC236}">
                <a16:creationId xmlns:a16="http://schemas.microsoft.com/office/drawing/2014/main" id="{5DB72928-4998-C743-833F-413AE33C1E32}"/>
              </a:ext>
            </a:extLst>
          </p:cNvPr>
          <p:cNvSpPr>
            <a:spLocks noGrp="1"/>
          </p:cNvSpPr>
          <p:nvPr>
            <p:ph type="title"/>
          </p:nvPr>
        </p:nvSpPr>
        <p:spPr/>
        <p:txBody>
          <a:bodyPr/>
          <a:lstStyle/>
          <a:p>
            <a:r>
              <a:rPr lang="fr-FR" dirty="0"/>
              <a:t>Pilotage de l’espérance de vie</a:t>
            </a:r>
          </a:p>
        </p:txBody>
      </p:sp>
      <p:sp>
        <p:nvSpPr>
          <p:cNvPr id="7" name="Text Placeholder 6">
            <a:extLst>
              <a:ext uri="{FF2B5EF4-FFF2-40B4-BE49-F238E27FC236}">
                <a16:creationId xmlns:a16="http://schemas.microsoft.com/office/drawing/2014/main" id="{6D029706-685E-C84D-A4EF-3F593395A9E6}"/>
              </a:ext>
            </a:extLst>
          </p:cNvPr>
          <p:cNvSpPr>
            <a:spLocks noGrp="1"/>
          </p:cNvSpPr>
          <p:nvPr>
            <p:ph type="body" sz="quarter" idx="18"/>
          </p:nvPr>
        </p:nvSpPr>
        <p:spPr/>
        <p:txBody>
          <a:bodyPr/>
          <a:lstStyle/>
          <a:p>
            <a:r>
              <a:rPr lang="fr-FR" dirty="0"/>
              <a:t>Mortalité Infantile</a:t>
            </a:r>
          </a:p>
        </p:txBody>
      </p:sp>
      <p:pic>
        <p:nvPicPr>
          <p:cNvPr id="8" name="Picture 7">
            <a:extLst>
              <a:ext uri="{FF2B5EF4-FFF2-40B4-BE49-F238E27FC236}">
                <a16:creationId xmlns:a16="http://schemas.microsoft.com/office/drawing/2014/main" id="{37FE6E50-59CB-AA41-8575-8C512B423D1E}"/>
              </a:ext>
            </a:extLst>
          </p:cNvPr>
          <p:cNvPicPr>
            <a:picLocks noChangeAspect="1"/>
          </p:cNvPicPr>
          <p:nvPr/>
        </p:nvPicPr>
        <p:blipFill>
          <a:blip r:embed="rId3"/>
          <a:stretch>
            <a:fillRect/>
          </a:stretch>
        </p:blipFill>
        <p:spPr>
          <a:xfrm>
            <a:off x="6197439" y="3505945"/>
            <a:ext cx="2206795" cy="1406921"/>
          </a:xfrm>
          <a:prstGeom prst="rect">
            <a:avLst/>
          </a:prstGeom>
        </p:spPr>
      </p:pic>
      <p:pic>
        <p:nvPicPr>
          <p:cNvPr id="9" name="Picture 8">
            <a:extLst>
              <a:ext uri="{FF2B5EF4-FFF2-40B4-BE49-F238E27FC236}">
                <a16:creationId xmlns:a16="http://schemas.microsoft.com/office/drawing/2014/main" id="{754796F1-7E74-1E47-B512-6066659DA0E3}"/>
              </a:ext>
            </a:extLst>
          </p:cNvPr>
          <p:cNvPicPr>
            <a:picLocks noChangeAspect="1"/>
          </p:cNvPicPr>
          <p:nvPr/>
        </p:nvPicPr>
        <p:blipFill>
          <a:blip r:embed="rId4"/>
          <a:stretch>
            <a:fillRect/>
          </a:stretch>
        </p:blipFill>
        <p:spPr>
          <a:xfrm>
            <a:off x="6197439" y="1821000"/>
            <a:ext cx="2206795" cy="1406921"/>
          </a:xfrm>
          <a:prstGeom prst="rect">
            <a:avLst/>
          </a:prstGeom>
        </p:spPr>
      </p:pic>
      <p:pic>
        <p:nvPicPr>
          <p:cNvPr id="10" name="Picture 9">
            <a:extLst>
              <a:ext uri="{FF2B5EF4-FFF2-40B4-BE49-F238E27FC236}">
                <a16:creationId xmlns:a16="http://schemas.microsoft.com/office/drawing/2014/main" id="{21C3F269-8B97-8941-9C22-C047C6AD49B1}"/>
              </a:ext>
            </a:extLst>
          </p:cNvPr>
          <p:cNvPicPr>
            <a:picLocks noChangeAspect="1"/>
          </p:cNvPicPr>
          <p:nvPr/>
        </p:nvPicPr>
        <p:blipFill>
          <a:blip r:embed="rId5"/>
          <a:stretch>
            <a:fillRect/>
          </a:stretch>
        </p:blipFill>
        <p:spPr>
          <a:xfrm>
            <a:off x="6197439" y="136055"/>
            <a:ext cx="2206795" cy="1406921"/>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3C28D29-A78F-C641-B040-D79CE817DC04}"/>
                  </a:ext>
                </a:extLst>
              </p:cNvPr>
              <p:cNvSpPr/>
              <p:nvPr/>
            </p:nvSpPr>
            <p:spPr>
              <a:xfrm>
                <a:off x="5212858" y="652423"/>
                <a:ext cx="802372" cy="261610"/>
              </a:xfrm>
              <a:prstGeom prst="rect">
                <a:avLst/>
              </a:prstGeom>
            </p:spPr>
            <p:txBody>
              <a:bodyPr wrap="square">
                <a:spAutoFit/>
              </a:bodyPr>
              <a:lstStyle/>
              <a:p>
                <a:pPr algn="r"/>
                <a14:m>
                  <m:oMathPara xmlns:m="http://schemas.openxmlformats.org/officeDocument/2006/math">
                    <m:oMathParaPr>
                      <m:jc m:val="centerGroup"/>
                    </m:oMathParaPr>
                    <m:oMath xmlns:m="http://schemas.openxmlformats.org/officeDocument/2006/math">
                      <m:sSub>
                        <m:sSubPr>
                          <m:ctrlPr>
                            <a:rPr lang="fr-FR" sz="1100" i="1">
                              <a:latin typeface="Cambria Math" panose="02040503050406030204" pitchFamily="18" charset="0"/>
                              <a:ea typeface="Cambria Math" panose="02040503050406030204" pitchFamily="18" charset="0"/>
                            </a:rPr>
                          </m:ctrlPr>
                        </m:sSubPr>
                        <m:e>
                          <m:r>
                            <a:rPr lang="fr-FR" sz="1100" i="1">
                              <a:latin typeface="Cambria Math" panose="02040503050406030204" pitchFamily="18" charset="0"/>
                              <a:ea typeface="Cambria Math" panose="02040503050406030204" pitchFamily="18" charset="0"/>
                            </a:rPr>
                            <m:t>𝛼</m:t>
                          </m:r>
                        </m:e>
                        <m:sub>
                          <m:r>
                            <a:rPr lang="fr-FR" sz="1100" i="1">
                              <a:latin typeface="Cambria Math" panose="02040503050406030204" pitchFamily="18" charset="0"/>
                              <a:ea typeface="Cambria Math" panose="02040503050406030204" pitchFamily="18" charset="0"/>
                            </a:rPr>
                            <m:t>2</m:t>
                          </m:r>
                        </m:sub>
                      </m:sSub>
                      <m:r>
                        <a:rPr lang="fr-FR" sz="1100" i="1">
                          <a:latin typeface="Cambria Math" panose="02040503050406030204" pitchFamily="18" charset="0"/>
                          <a:ea typeface="Cambria Math" panose="02040503050406030204" pitchFamily="18" charset="0"/>
                        </a:rPr>
                        <m:t>=5,67</m:t>
                      </m:r>
                    </m:oMath>
                  </m:oMathPara>
                </a14:m>
                <a:endParaRPr lang="fr-FR" sz="1100" dirty="0"/>
              </a:p>
            </p:txBody>
          </p:sp>
        </mc:Choice>
        <mc:Fallback xmlns="">
          <p:sp>
            <p:nvSpPr>
              <p:cNvPr id="11" name="Rectangle 10">
                <a:extLst>
                  <a:ext uri="{FF2B5EF4-FFF2-40B4-BE49-F238E27FC236}">
                    <a16:creationId xmlns:a16="http://schemas.microsoft.com/office/drawing/2014/main" id="{A3C28D29-A78F-C641-B040-D79CE817DC04}"/>
                  </a:ext>
                </a:extLst>
              </p:cNvPr>
              <p:cNvSpPr>
                <a:spLocks noRot="1" noChangeAspect="1" noMove="1" noResize="1" noEditPoints="1" noAdjustHandles="1" noChangeArrowheads="1" noChangeShapeType="1" noTextEdit="1"/>
              </p:cNvSpPr>
              <p:nvPr/>
            </p:nvSpPr>
            <p:spPr>
              <a:xfrm>
                <a:off x="5212858" y="652423"/>
                <a:ext cx="802372" cy="261610"/>
              </a:xfrm>
              <a:prstGeom prst="rect">
                <a:avLst/>
              </a:prstGeom>
              <a:blipFill>
                <a:blip r:embed="rId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9822FED-4F22-A44A-A3F3-89224CECB15E}"/>
                  </a:ext>
                </a:extLst>
              </p:cNvPr>
              <p:cNvSpPr/>
              <p:nvPr/>
            </p:nvSpPr>
            <p:spPr>
              <a:xfrm>
                <a:off x="5395817" y="2310075"/>
                <a:ext cx="619413" cy="261675"/>
              </a:xfrm>
              <a:prstGeom prst="rect">
                <a:avLst/>
              </a:prstGeom>
            </p:spPr>
            <p:txBody>
              <a:bodyPr wrap="square">
                <a:spAutoFit/>
              </a:bodyPr>
              <a:lstStyle/>
              <a:p>
                <a:pPr algn="r"/>
                <a14:m>
                  <m:oMathPara xmlns:m="http://schemas.openxmlformats.org/officeDocument/2006/math">
                    <m:oMathParaPr>
                      <m:jc m:val="centerGroup"/>
                    </m:oMathParaPr>
                    <m:oMath xmlns:m="http://schemas.openxmlformats.org/officeDocument/2006/math">
                      <m:sSub>
                        <m:sSubPr>
                          <m:ctrlPr>
                            <a:rPr lang="fr-FR" sz="1100" i="1">
                              <a:latin typeface="Cambria Math" panose="02040503050406030204" pitchFamily="18" charset="0"/>
                              <a:ea typeface="Cambria Math" panose="02040503050406030204" pitchFamily="18" charset="0"/>
                            </a:rPr>
                          </m:ctrlPr>
                        </m:sSubPr>
                        <m:e>
                          <m:r>
                            <a:rPr lang="fr-FR" sz="1100" i="1">
                              <a:latin typeface="Cambria Math" panose="02040503050406030204" pitchFamily="18" charset="0"/>
                              <a:ea typeface="Cambria Math" panose="02040503050406030204" pitchFamily="18" charset="0"/>
                            </a:rPr>
                            <m:t>𝛼</m:t>
                          </m:r>
                        </m:e>
                        <m:sub>
                          <m:r>
                            <a:rPr lang="fr-FR" sz="1100" i="1">
                              <a:latin typeface="Cambria Math" panose="02040503050406030204" pitchFamily="18" charset="0"/>
                              <a:ea typeface="Cambria Math" panose="02040503050406030204" pitchFamily="18" charset="0"/>
                            </a:rPr>
                            <m:t>2</m:t>
                          </m:r>
                        </m:sub>
                      </m:sSub>
                      <m:r>
                        <a:rPr lang="fr-FR" sz="1100" i="1">
                          <a:latin typeface="Cambria Math" panose="02040503050406030204" pitchFamily="18" charset="0"/>
                          <a:ea typeface="Cambria Math" panose="02040503050406030204" pitchFamily="18" charset="0"/>
                        </a:rPr>
                        <m:t>=0</m:t>
                      </m:r>
                    </m:oMath>
                  </m:oMathPara>
                </a14:m>
                <a:br>
                  <a:rPr lang="fr-FR" sz="1100" dirty="0">
                    <a:ea typeface="Cambria Math" panose="02040503050406030204" pitchFamily="18" charset="0"/>
                  </a:rPr>
                </a:br>
                <a:endParaRPr lang="fr-FR" sz="1100" dirty="0"/>
              </a:p>
            </p:txBody>
          </p:sp>
        </mc:Choice>
        <mc:Fallback xmlns="">
          <p:sp>
            <p:nvSpPr>
              <p:cNvPr id="12" name="Rectangle 11">
                <a:extLst>
                  <a:ext uri="{FF2B5EF4-FFF2-40B4-BE49-F238E27FC236}">
                    <a16:creationId xmlns:a16="http://schemas.microsoft.com/office/drawing/2014/main" id="{59822FED-4F22-A44A-A3F3-89224CECB15E}"/>
                  </a:ext>
                </a:extLst>
              </p:cNvPr>
              <p:cNvSpPr>
                <a:spLocks noRot="1" noChangeAspect="1" noMove="1" noResize="1" noEditPoints="1" noAdjustHandles="1" noChangeArrowheads="1" noChangeShapeType="1" noTextEdit="1"/>
              </p:cNvSpPr>
              <p:nvPr/>
            </p:nvSpPr>
            <p:spPr>
              <a:xfrm>
                <a:off x="5395817" y="2310075"/>
                <a:ext cx="619413" cy="261675"/>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085CCF6-B23E-3B45-A2F5-F372EA1C4CBC}"/>
                  </a:ext>
                </a:extLst>
              </p:cNvPr>
              <p:cNvSpPr/>
              <p:nvPr/>
            </p:nvSpPr>
            <p:spPr>
              <a:xfrm>
                <a:off x="5395818" y="3967792"/>
                <a:ext cx="619412" cy="261610"/>
              </a:xfrm>
              <a:prstGeom prst="rect">
                <a:avLst/>
              </a:prstGeom>
            </p:spPr>
            <p:txBody>
              <a:bodyPr wrap="square">
                <a:spAutoFit/>
              </a:bodyPr>
              <a:lstStyle/>
              <a:p>
                <a:pPr algn="r"/>
                <a14:m>
                  <m:oMathPara xmlns:m="http://schemas.openxmlformats.org/officeDocument/2006/math">
                    <m:oMathParaPr>
                      <m:jc m:val="centerGroup"/>
                    </m:oMathParaPr>
                    <m:oMath xmlns:m="http://schemas.openxmlformats.org/officeDocument/2006/math">
                      <m:sSub>
                        <m:sSubPr>
                          <m:ctrlPr>
                            <a:rPr lang="fr-FR" sz="1100" i="1">
                              <a:latin typeface="Cambria Math" panose="02040503050406030204" pitchFamily="18" charset="0"/>
                              <a:ea typeface="Cambria Math" panose="02040503050406030204" pitchFamily="18" charset="0"/>
                            </a:rPr>
                          </m:ctrlPr>
                        </m:sSubPr>
                        <m:e>
                          <m:r>
                            <a:rPr lang="fr-FR" sz="1100" i="1">
                              <a:latin typeface="Cambria Math" panose="02040503050406030204" pitchFamily="18" charset="0"/>
                              <a:ea typeface="Cambria Math" panose="02040503050406030204" pitchFamily="18" charset="0"/>
                            </a:rPr>
                            <m:t>𝛼</m:t>
                          </m:r>
                        </m:e>
                        <m:sub>
                          <m:r>
                            <a:rPr lang="fr-FR" sz="1100" i="1">
                              <a:latin typeface="Cambria Math" panose="02040503050406030204" pitchFamily="18" charset="0"/>
                              <a:ea typeface="Cambria Math" panose="02040503050406030204" pitchFamily="18" charset="0"/>
                            </a:rPr>
                            <m:t>2</m:t>
                          </m:r>
                        </m:sub>
                      </m:sSub>
                      <m:r>
                        <a:rPr lang="fr-FR" sz="1100" i="1">
                          <a:latin typeface="Cambria Math" panose="02040503050406030204" pitchFamily="18" charset="0"/>
                          <a:ea typeface="Cambria Math" panose="02040503050406030204" pitchFamily="18" charset="0"/>
                        </a:rPr>
                        <m:t>=3</m:t>
                      </m:r>
                    </m:oMath>
                  </m:oMathPara>
                </a14:m>
                <a:endParaRPr lang="fr-FR" sz="1100" dirty="0"/>
              </a:p>
            </p:txBody>
          </p:sp>
        </mc:Choice>
        <mc:Fallback xmlns="">
          <p:sp>
            <p:nvSpPr>
              <p:cNvPr id="13" name="Rectangle 12">
                <a:extLst>
                  <a:ext uri="{FF2B5EF4-FFF2-40B4-BE49-F238E27FC236}">
                    <a16:creationId xmlns:a16="http://schemas.microsoft.com/office/drawing/2014/main" id="{7085CCF6-B23E-3B45-A2F5-F372EA1C4CBC}"/>
                  </a:ext>
                </a:extLst>
              </p:cNvPr>
              <p:cNvSpPr>
                <a:spLocks noRot="1" noChangeAspect="1" noMove="1" noResize="1" noEditPoints="1" noAdjustHandles="1" noChangeArrowheads="1" noChangeShapeType="1" noTextEdit="1"/>
              </p:cNvSpPr>
              <p:nvPr/>
            </p:nvSpPr>
            <p:spPr>
              <a:xfrm>
                <a:off x="5395818" y="3967792"/>
                <a:ext cx="619412" cy="261610"/>
              </a:xfrm>
              <a:prstGeom prst="rect">
                <a:avLst/>
              </a:prstGeom>
              <a:blipFill>
                <a:blip r:embed="rId8"/>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973260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23090-14F4-C34C-9E57-A399FEA27E3D}"/>
              </a:ext>
            </a:extLst>
          </p:cNvPr>
          <p:cNvSpPr>
            <a:spLocks noGrp="1"/>
          </p:cNvSpPr>
          <p:nvPr>
            <p:ph type="title"/>
          </p:nvPr>
        </p:nvSpPr>
        <p:spPr/>
        <p:txBody>
          <a:bodyPr/>
          <a:lstStyle/>
          <a:p>
            <a:r>
              <a:rPr lang="fr-FR" dirty="0"/>
              <a:t>Pilotage de l’espérance de vie</a:t>
            </a:r>
          </a:p>
        </p:txBody>
      </p:sp>
      <p:sp>
        <p:nvSpPr>
          <p:cNvPr id="3" name="Text Placeholder 2">
            <a:extLst>
              <a:ext uri="{FF2B5EF4-FFF2-40B4-BE49-F238E27FC236}">
                <a16:creationId xmlns:a16="http://schemas.microsoft.com/office/drawing/2014/main" id="{F86EBE28-4BDB-3C40-AD77-83B78FC2E807}"/>
              </a:ext>
            </a:extLst>
          </p:cNvPr>
          <p:cNvSpPr>
            <a:spLocks noGrp="1"/>
          </p:cNvSpPr>
          <p:nvPr>
            <p:ph type="body" sz="quarter" idx="11"/>
          </p:nvPr>
        </p:nvSpPr>
        <p:spPr/>
        <p:txBody>
          <a:bodyPr/>
          <a:lstStyle/>
          <a:p>
            <a:r>
              <a:rPr lang="fr-FR" dirty="0"/>
              <a:t>Mortalité Infantile</a:t>
            </a:r>
          </a:p>
        </p:txBody>
      </p:sp>
      <p:sp>
        <p:nvSpPr>
          <p:cNvPr id="4" name="Text Placeholder 3">
            <a:extLst>
              <a:ext uri="{FF2B5EF4-FFF2-40B4-BE49-F238E27FC236}">
                <a16:creationId xmlns:a16="http://schemas.microsoft.com/office/drawing/2014/main" id="{FAA7D9D4-55CB-BA4A-8468-A975379E3DE4}"/>
              </a:ext>
            </a:extLst>
          </p:cNvPr>
          <p:cNvSpPr>
            <a:spLocks noGrp="1"/>
          </p:cNvSpPr>
          <p:nvPr>
            <p:ph type="body" sz="quarter" idx="12"/>
          </p:nvPr>
        </p:nvSpPr>
        <p:spPr>
          <a:xfrm>
            <a:off x="233999" y="1199647"/>
            <a:ext cx="8820000" cy="212632"/>
          </a:xfrm>
        </p:spPr>
        <p:txBody>
          <a:bodyPr/>
          <a:lstStyle/>
          <a:p>
            <a:r>
              <a:rPr lang="fr-FR" dirty="0"/>
              <a:t>Espérance de vie en fonction du paramètre alpha 2</a:t>
            </a:r>
          </a:p>
        </p:txBody>
      </p:sp>
      <p:sp>
        <p:nvSpPr>
          <p:cNvPr id="7" name="Date Placeholder 6">
            <a:extLst>
              <a:ext uri="{FF2B5EF4-FFF2-40B4-BE49-F238E27FC236}">
                <a16:creationId xmlns:a16="http://schemas.microsoft.com/office/drawing/2014/main" id="{B152D7AC-9B7E-194B-BA63-47D5DB308009}"/>
              </a:ext>
            </a:extLst>
          </p:cNvPr>
          <p:cNvSpPr>
            <a:spLocks noGrp="1"/>
          </p:cNvSpPr>
          <p:nvPr>
            <p:ph type="dt" sz="half" idx="10"/>
          </p:nvPr>
        </p:nvSpPr>
        <p:spPr/>
        <p:txBody>
          <a:bodyPr/>
          <a:lstStyle/>
          <a:p>
            <a:r>
              <a:rPr lang="en-US" noProof="0"/>
              <a:t>Title of the presentation l Date</a:t>
            </a:r>
            <a:endParaRPr lang="en-US" noProof="0" dirty="0"/>
          </a:p>
        </p:txBody>
      </p:sp>
      <p:sp>
        <p:nvSpPr>
          <p:cNvPr id="8" name="Footer Placeholder 7">
            <a:extLst>
              <a:ext uri="{FF2B5EF4-FFF2-40B4-BE49-F238E27FC236}">
                <a16:creationId xmlns:a16="http://schemas.microsoft.com/office/drawing/2014/main" id="{7C67954C-73E1-4B41-B7AC-925197729783}"/>
              </a:ext>
            </a:extLst>
          </p:cNvPr>
          <p:cNvSpPr>
            <a:spLocks noGrp="1"/>
          </p:cNvSpPr>
          <p:nvPr>
            <p:ph type="ftr" sz="quarter" idx="15"/>
          </p:nvPr>
        </p:nvSpPr>
        <p:spPr/>
        <p:txBody>
          <a:bodyPr/>
          <a:lstStyle/>
          <a:p>
            <a:r>
              <a:rPr lang="en-US" noProof="0"/>
              <a:t>CONFIDENTIALITY LEVEL</a:t>
            </a:r>
            <a:endParaRPr lang="en-US" noProof="0" dirty="0"/>
          </a:p>
        </p:txBody>
      </p:sp>
      <p:pic>
        <p:nvPicPr>
          <p:cNvPr id="13" name="Table Placeholder 12">
            <a:extLst>
              <a:ext uri="{FF2B5EF4-FFF2-40B4-BE49-F238E27FC236}">
                <a16:creationId xmlns:a16="http://schemas.microsoft.com/office/drawing/2014/main" id="{B2766469-936A-854A-B6D0-88BAA8145BC3}"/>
              </a:ext>
            </a:extLst>
          </p:cNvPr>
          <p:cNvPicPr>
            <a:picLocks noGrp="1" noChangeAspect="1"/>
          </p:cNvPicPr>
          <p:nvPr>
            <p:ph type="tbl" sz="quarter" idx="13"/>
          </p:nvPr>
        </p:nvPicPr>
        <p:blipFill>
          <a:blip r:embed="rId2"/>
          <a:stretch>
            <a:fillRect/>
          </a:stretch>
        </p:blipFill>
        <p:spPr>
          <a:xfrm>
            <a:off x="2257139" y="1554756"/>
            <a:ext cx="4629722" cy="2721490"/>
          </a:xfrm>
          <a:prstGeom prst="rect">
            <a:avLst/>
          </a:prstGeom>
        </p:spPr>
      </p:pic>
    </p:spTree>
    <p:extLst>
      <p:ext uri="{BB962C8B-B14F-4D97-AF65-F5344CB8AC3E}">
        <p14:creationId xmlns:p14="http://schemas.microsoft.com/office/powerpoint/2010/main" val="19396991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Table Placeholder 18">
            <a:extLst>
              <a:ext uri="{FF2B5EF4-FFF2-40B4-BE49-F238E27FC236}">
                <a16:creationId xmlns:a16="http://schemas.microsoft.com/office/drawing/2014/main" id="{276380B6-99D1-4748-AB74-C29E9E5BFCDD}"/>
              </a:ext>
            </a:extLst>
          </p:cNvPr>
          <p:cNvPicPr>
            <a:picLocks noGrp="1" noChangeAspect="1"/>
          </p:cNvPicPr>
          <p:nvPr>
            <p:ph type="tbl" sz="quarter" idx="13"/>
          </p:nvPr>
        </p:nvPicPr>
        <p:blipFill rotWithShape="1">
          <a:blip r:embed="rId2"/>
          <a:srcRect t="4445"/>
          <a:stretch/>
        </p:blipFill>
        <p:spPr>
          <a:xfrm>
            <a:off x="1679452" y="1596189"/>
            <a:ext cx="5929094" cy="3032756"/>
          </a:xfrm>
          <a:prstGeom prst="rect">
            <a:avLst/>
          </a:prstGeom>
        </p:spPr>
      </p:pic>
      <p:sp>
        <p:nvSpPr>
          <p:cNvPr id="2" name="Title 1">
            <a:extLst>
              <a:ext uri="{FF2B5EF4-FFF2-40B4-BE49-F238E27FC236}">
                <a16:creationId xmlns:a16="http://schemas.microsoft.com/office/drawing/2014/main" id="{96223090-14F4-C34C-9E57-A399FEA27E3D}"/>
              </a:ext>
            </a:extLst>
          </p:cNvPr>
          <p:cNvSpPr>
            <a:spLocks noGrp="1"/>
          </p:cNvSpPr>
          <p:nvPr>
            <p:ph type="title"/>
          </p:nvPr>
        </p:nvSpPr>
        <p:spPr/>
        <p:txBody>
          <a:bodyPr/>
          <a:lstStyle/>
          <a:p>
            <a:r>
              <a:rPr lang="fr-FR" dirty="0"/>
              <a:t>Pilotage de l’espérance de vie</a:t>
            </a:r>
          </a:p>
        </p:txBody>
      </p:sp>
      <p:sp>
        <p:nvSpPr>
          <p:cNvPr id="3" name="Text Placeholder 2">
            <a:extLst>
              <a:ext uri="{FF2B5EF4-FFF2-40B4-BE49-F238E27FC236}">
                <a16:creationId xmlns:a16="http://schemas.microsoft.com/office/drawing/2014/main" id="{F86EBE28-4BDB-3C40-AD77-83B78FC2E807}"/>
              </a:ext>
            </a:extLst>
          </p:cNvPr>
          <p:cNvSpPr>
            <a:spLocks noGrp="1"/>
          </p:cNvSpPr>
          <p:nvPr>
            <p:ph type="body" sz="quarter" idx="11"/>
          </p:nvPr>
        </p:nvSpPr>
        <p:spPr/>
        <p:txBody>
          <a:bodyPr/>
          <a:lstStyle/>
          <a:p>
            <a:r>
              <a:rPr lang="fr-FR" dirty="0"/>
              <a:t>Mortalité Infantile</a:t>
            </a:r>
          </a:p>
        </p:txBody>
      </p:sp>
      <p:sp>
        <p:nvSpPr>
          <p:cNvPr id="4" name="Text Placeholder 3">
            <a:extLst>
              <a:ext uri="{FF2B5EF4-FFF2-40B4-BE49-F238E27FC236}">
                <a16:creationId xmlns:a16="http://schemas.microsoft.com/office/drawing/2014/main" id="{FAA7D9D4-55CB-BA4A-8468-A975379E3DE4}"/>
              </a:ext>
            </a:extLst>
          </p:cNvPr>
          <p:cNvSpPr>
            <a:spLocks noGrp="1"/>
          </p:cNvSpPr>
          <p:nvPr>
            <p:ph type="body" sz="quarter" idx="12"/>
          </p:nvPr>
        </p:nvSpPr>
        <p:spPr>
          <a:xfrm>
            <a:off x="233999" y="1199647"/>
            <a:ext cx="8820000" cy="212632"/>
          </a:xfrm>
        </p:spPr>
        <p:txBody>
          <a:bodyPr/>
          <a:lstStyle/>
          <a:p>
            <a:r>
              <a:rPr lang="fr-FR" dirty="0"/>
              <a:t>Courbe de mortalité en fonction du paramètre alpha 2</a:t>
            </a:r>
          </a:p>
        </p:txBody>
      </p:sp>
      <p:sp>
        <p:nvSpPr>
          <p:cNvPr id="7" name="Date Placeholder 6">
            <a:extLst>
              <a:ext uri="{FF2B5EF4-FFF2-40B4-BE49-F238E27FC236}">
                <a16:creationId xmlns:a16="http://schemas.microsoft.com/office/drawing/2014/main" id="{B152D7AC-9B7E-194B-BA63-47D5DB308009}"/>
              </a:ext>
            </a:extLst>
          </p:cNvPr>
          <p:cNvSpPr>
            <a:spLocks noGrp="1"/>
          </p:cNvSpPr>
          <p:nvPr>
            <p:ph type="dt" sz="half" idx="10"/>
          </p:nvPr>
        </p:nvSpPr>
        <p:spPr/>
        <p:txBody>
          <a:bodyPr/>
          <a:lstStyle/>
          <a:p>
            <a:r>
              <a:rPr lang="en-US" noProof="0"/>
              <a:t>Title of the presentation l Date</a:t>
            </a:r>
            <a:endParaRPr lang="en-US" noProof="0" dirty="0"/>
          </a:p>
        </p:txBody>
      </p:sp>
      <p:sp>
        <p:nvSpPr>
          <p:cNvPr id="8" name="Footer Placeholder 7">
            <a:extLst>
              <a:ext uri="{FF2B5EF4-FFF2-40B4-BE49-F238E27FC236}">
                <a16:creationId xmlns:a16="http://schemas.microsoft.com/office/drawing/2014/main" id="{7C67954C-73E1-4B41-B7AC-925197729783}"/>
              </a:ext>
            </a:extLst>
          </p:cNvPr>
          <p:cNvSpPr>
            <a:spLocks noGrp="1"/>
          </p:cNvSpPr>
          <p:nvPr>
            <p:ph type="ftr" sz="quarter" idx="15"/>
          </p:nvPr>
        </p:nvSpPr>
        <p:spPr/>
        <p:txBody>
          <a:bodyPr/>
          <a:lstStyle/>
          <a:p>
            <a:r>
              <a:rPr lang="en-US" noProof="0"/>
              <a:t>CONFIDENTIALITY LEVEL</a:t>
            </a:r>
            <a:endParaRPr lang="en-US" noProof="0" dirty="0"/>
          </a:p>
        </p:txBody>
      </p:sp>
    </p:spTree>
    <p:extLst>
      <p:ext uri="{BB962C8B-B14F-4D97-AF65-F5344CB8AC3E}">
        <p14:creationId xmlns:p14="http://schemas.microsoft.com/office/powerpoint/2010/main" val="2113519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en-FR" dirty="0"/>
              <a:t>Model parameters</a:t>
            </a:r>
          </a:p>
        </p:txBody>
      </p:sp>
      <p:sp>
        <p:nvSpPr>
          <p:cNvPr id="7" name="Text Placeholder 6">
            <a:extLst>
              <a:ext uri="{FF2B5EF4-FFF2-40B4-BE49-F238E27FC236}">
                <a16:creationId xmlns:a16="http://schemas.microsoft.com/office/drawing/2014/main" id="{E624C666-72B4-694D-8CCD-AEF4B0AA1646}"/>
              </a:ext>
            </a:extLst>
          </p:cNvPr>
          <p:cNvSpPr>
            <a:spLocks noGrp="1"/>
          </p:cNvSpPr>
          <p:nvPr>
            <p:ph type="body" sz="quarter" idx="12"/>
          </p:nvPr>
        </p:nvSpPr>
        <p:spPr/>
        <p:txBody>
          <a:bodyPr/>
          <a:lstStyle/>
          <a:p>
            <a:r>
              <a:rPr lang="en-FR" dirty="0"/>
              <a:t>Sum of smooth exponentials</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6C880A3-B9BB-2F49-8D7C-FEA3D501C02B}"/>
                  </a:ext>
                </a:extLst>
              </p:cNvPr>
              <p:cNvSpPr/>
              <p:nvPr/>
            </p:nvSpPr>
            <p:spPr>
              <a:xfrm>
                <a:off x="452486" y="1071499"/>
                <a:ext cx="8213842" cy="3778342"/>
              </a:xfrm>
              <a:prstGeom prst="rect">
                <a:avLst/>
              </a:prstGeom>
            </p:spPr>
            <p:txBody>
              <a:bodyPr wrap="square">
                <a:spAutoFit/>
              </a:bodyPr>
              <a:lstStyle/>
              <a:p>
                <a:pPr marL="285750" indent="-285750">
                  <a:buClr>
                    <a:srgbClr val="00ADC6"/>
                  </a:buClr>
                  <a:buSzPct val="144000"/>
                  <a:buFont typeface="Arial" panose="020B0604020202020204" pitchFamily="34" charset="0"/>
                  <a:buChar char="•"/>
                </a:pPr>
                <a:r>
                  <a:rPr lang="fr-FR" dirty="0">
                    <a:latin typeface="+mn-lt"/>
                    <a:ea typeface="Cambria Math" panose="02040503050406030204" pitchFamily="18" charset="0"/>
                  </a:rPr>
                  <a:t>Equation du modèle : </a:t>
                </a:r>
                <a:br>
                  <a:rPr lang="fr-FR" dirty="0">
                    <a:latin typeface="+mn-lt"/>
                    <a:ea typeface="Cambria Math" panose="02040503050406030204" pitchFamily="18" charset="0"/>
                  </a:rPr>
                </a:br>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μ</m:t>
                        </m:r>
                      </m:e>
                      <m:sub>
                        <m:r>
                          <a:rPr lang="fr-FR" i="1">
                            <a:latin typeface="Cambria Math" panose="02040503050406030204" pitchFamily="18" charset="0"/>
                            <a:ea typeface="Cambria Math" panose="02040503050406030204" pitchFamily="18" charset="0"/>
                          </a:rPr>
                          <m:t>𝑖</m:t>
                        </m:r>
                      </m:sub>
                    </m:sSub>
                    <m:r>
                      <a:rPr lang="fr-FR" i="1">
                        <a:latin typeface="Cambria Math" panose="02040503050406030204" pitchFamily="18" charset="0"/>
                        <a:ea typeface="Cambria Math" panose="02040503050406030204" pitchFamily="18" charset="0"/>
                      </a:rPr>
                      <m:t> =</m:t>
                    </m:r>
                    <m:func>
                      <m:funcPr>
                        <m:ctrlPr>
                          <a:rPr lang="fr-FR" i="1">
                            <a:latin typeface="Cambria Math" panose="02040503050406030204" pitchFamily="18" charset="0"/>
                            <a:ea typeface="Cambria Math" panose="02040503050406030204" pitchFamily="18" charset="0"/>
                          </a:rPr>
                        </m:ctrlPr>
                      </m:funcPr>
                      <m:fName>
                        <m:r>
                          <m:rPr>
                            <m:sty m:val="p"/>
                          </m:rPr>
                          <a:rPr lang="fr-FR">
                            <a:latin typeface="Cambria Math" panose="02040503050406030204" pitchFamily="18" charset="0"/>
                            <a:ea typeface="Cambria Math" panose="02040503050406030204" pitchFamily="18" charset="0"/>
                          </a:rPr>
                          <m:t>exp</m:t>
                        </m:r>
                      </m:fName>
                      <m:e>
                        <m:d>
                          <m:dPr>
                            <m:ctrlPr>
                              <a:rPr lang="fr-FR" i="1">
                                <a:latin typeface="Cambria Math" panose="02040503050406030204" pitchFamily="18" charset="0"/>
                                <a:ea typeface="Cambria Math" panose="02040503050406030204" pitchFamily="18" charset="0"/>
                              </a:rPr>
                            </m:ctrlPr>
                          </m:dPr>
                          <m:e>
                            <m:nary>
                              <m:naryPr>
                                <m:chr m:val="∑"/>
                                <m:ctrlPr>
                                  <a:rPr lang="fr-FR" i="1">
                                    <a:latin typeface="Cambria Math" panose="02040503050406030204" pitchFamily="18" charset="0"/>
                                    <a:ea typeface="Cambria Math" panose="02040503050406030204" pitchFamily="18" charset="0"/>
                                  </a:rPr>
                                </m:ctrlPr>
                              </m:naryPr>
                              <m:sub>
                                <m:r>
                                  <m:rPr>
                                    <m:brk m:alnAt="23"/>
                                  </m:rPr>
                                  <a:rPr lang="fr-FR" i="1">
                                    <a:latin typeface="Cambria Math" panose="02040503050406030204" pitchFamily="18" charset="0"/>
                                    <a:ea typeface="Cambria Math" panose="02040503050406030204" pitchFamily="18" charset="0"/>
                                  </a:rPr>
                                  <m:t>𝑗</m:t>
                                </m:r>
                                <m:r>
                                  <a:rPr lang="fr-FR" i="1">
                                    <a:latin typeface="Cambria Math" panose="02040503050406030204" pitchFamily="18" charset="0"/>
                                    <a:ea typeface="Cambria Math" panose="02040503050406030204" pitchFamily="18" charset="0"/>
                                  </a:rPr>
                                  <m:t>=1</m:t>
                                </m:r>
                              </m:sub>
                              <m:sup>
                                <m:r>
                                  <a:rPr lang="fr-FR" b="0" i="1" smtClean="0">
                                    <a:latin typeface="Cambria Math" panose="02040503050406030204" pitchFamily="18" charset="0"/>
                                    <a:ea typeface="Cambria Math" panose="02040503050406030204" pitchFamily="18" charset="0"/>
                                  </a:rPr>
                                  <m:t>2</m:t>
                                </m:r>
                              </m:sup>
                              <m:e>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𝐵</m:t>
                                    </m:r>
                                  </m:e>
                                  <m:sub>
                                    <m:r>
                                      <a:rPr lang="fr-FR" i="1">
                                        <a:latin typeface="Cambria Math" panose="02040503050406030204" pitchFamily="18" charset="0"/>
                                        <a:ea typeface="Cambria Math" panose="02040503050406030204" pitchFamily="18" charset="0"/>
                                      </a:rPr>
                                      <m:t>𝑗</m:t>
                                    </m:r>
                                    <m:r>
                                      <a:rPr lang="fr-FR" b="0" i="1" smtClean="0">
                                        <a:latin typeface="Cambria Math" panose="02040503050406030204" pitchFamily="18" charset="0"/>
                                        <a:ea typeface="Cambria Math" panose="02040503050406030204" pitchFamily="18" charset="0"/>
                                      </a:rPr>
                                      <m:t>1</m:t>
                                    </m:r>
                                  </m:sub>
                                </m:sSub>
                                <m:d>
                                  <m:dPr>
                                    <m:ctrlPr>
                                      <a:rPr lang="fr-FR" i="1">
                                        <a:latin typeface="Cambria Math" panose="02040503050406030204" pitchFamily="18" charset="0"/>
                                        <a:ea typeface="Cambria Math" panose="02040503050406030204" pitchFamily="18" charset="0"/>
                                      </a:rPr>
                                    </m:ctrlPr>
                                  </m:dPr>
                                  <m:e>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𝑥</m:t>
                                        </m:r>
                                      </m:e>
                                      <m:sub>
                                        <m:r>
                                          <a:rPr lang="fr-FR" i="1">
                                            <a:latin typeface="Cambria Math" panose="02040503050406030204" pitchFamily="18" charset="0"/>
                                            <a:ea typeface="Cambria Math" panose="02040503050406030204" pitchFamily="18" charset="0"/>
                                          </a:rPr>
                                          <m:t>𝑖</m:t>
                                        </m:r>
                                      </m:sub>
                                    </m:sSub>
                                  </m:e>
                                </m:d>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𝛼</m:t>
                                    </m:r>
                                  </m:e>
                                  <m:sub>
                                    <m:r>
                                      <a:rPr lang="fr-FR" i="1">
                                        <a:latin typeface="Cambria Math" panose="02040503050406030204" pitchFamily="18" charset="0"/>
                                        <a:ea typeface="Cambria Math" panose="02040503050406030204" pitchFamily="18" charset="0"/>
                                      </a:rPr>
                                      <m:t>𝑗</m:t>
                                    </m:r>
                                    <m:r>
                                      <a:rPr lang="fr-FR" b="0" i="1" smtClean="0">
                                        <a:latin typeface="Cambria Math" panose="02040503050406030204" pitchFamily="18" charset="0"/>
                                        <a:ea typeface="Cambria Math" panose="02040503050406030204" pitchFamily="18" charset="0"/>
                                      </a:rPr>
                                      <m:t>1</m:t>
                                    </m:r>
                                  </m:sub>
                                </m:sSub>
                              </m:e>
                            </m:nary>
                          </m:e>
                        </m:d>
                      </m:e>
                    </m:func>
                    <m:r>
                      <a:rPr lang="fr-FR" b="0" i="1" smtClean="0">
                        <a:latin typeface="Cambria Math" panose="02040503050406030204" pitchFamily="18" charset="0"/>
                        <a:ea typeface="Cambria Math" panose="02040503050406030204" pitchFamily="18" charset="0"/>
                      </a:rPr>
                      <m:t>+</m:t>
                    </m:r>
                    <m:func>
                      <m:funcPr>
                        <m:ctrlPr>
                          <a:rPr lang="fr-FR" i="1">
                            <a:latin typeface="Cambria Math" panose="02040503050406030204" pitchFamily="18" charset="0"/>
                            <a:ea typeface="Cambria Math" panose="02040503050406030204" pitchFamily="18" charset="0"/>
                          </a:rPr>
                        </m:ctrlPr>
                      </m:funcPr>
                      <m:fName>
                        <m:r>
                          <m:rPr>
                            <m:sty m:val="p"/>
                          </m:rPr>
                          <a:rPr lang="fr-FR">
                            <a:latin typeface="Cambria Math" panose="02040503050406030204" pitchFamily="18" charset="0"/>
                            <a:ea typeface="Cambria Math" panose="02040503050406030204" pitchFamily="18" charset="0"/>
                          </a:rPr>
                          <m:t>exp</m:t>
                        </m:r>
                      </m:fName>
                      <m:e>
                        <m:d>
                          <m:dPr>
                            <m:ctrlPr>
                              <a:rPr lang="fr-FR" i="1">
                                <a:latin typeface="Cambria Math" panose="02040503050406030204" pitchFamily="18" charset="0"/>
                                <a:ea typeface="Cambria Math" panose="02040503050406030204" pitchFamily="18" charset="0"/>
                              </a:rPr>
                            </m:ctrlPr>
                          </m:dPr>
                          <m:e>
                            <m:nary>
                              <m:naryPr>
                                <m:chr m:val="∑"/>
                                <m:ctrlPr>
                                  <a:rPr lang="fr-FR" i="1">
                                    <a:latin typeface="Cambria Math" panose="02040503050406030204" pitchFamily="18" charset="0"/>
                                    <a:ea typeface="Cambria Math" panose="02040503050406030204" pitchFamily="18" charset="0"/>
                                  </a:rPr>
                                </m:ctrlPr>
                              </m:naryPr>
                              <m:sub>
                                <m:r>
                                  <m:rPr>
                                    <m:brk m:alnAt="23"/>
                                  </m:rPr>
                                  <a:rPr lang="fr-FR" i="1">
                                    <a:latin typeface="Cambria Math" panose="02040503050406030204" pitchFamily="18" charset="0"/>
                                    <a:ea typeface="Cambria Math" panose="02040503050406030204" pitchFamily="18" charset="0"/>
                                  </a:rPr>
                                  <m:t>𝑗</m:t>
                                </m:r>
                                <m:r>
                                  <a:rPr lang="fr-FR" i="1">
                                    <a:latin typeface="Cambria Math" panose="02040503050406030204" pitchFamily="18" charset="0"/>
                                    <a:ea typeface="Cambria Math" panose="02040503050406030204" pitchFamily="18" charset="0"/>
                                  </a:rPr>
                                  <m:t>=1</m:t>
                                </m:r>
                              </m:sub>
                              <m:sup>
                                <m:r>
                                  <a:rPr lang="fr-FR" b="0" i="1" smtClean="0">
                                    <a:latin typeface="Cambria Math" panose="02040503050406030204" pitchFamily="18" charset="0"/>
                                    <a:ea typeface="Cambria Math" panose="02040503050406030204" pitchFamily="18" charset="0"/>
                                  </a:rPr>
                                  <m:t>25</m:t>
                                </m:r>
                              </m:sup>
                              <m:e>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𝐵</m:t>
                                    </m:r>
                                  </m:e>
                                  <m:sub>
                                    <m:r>
                                      <a:rPr lang="fr-FR" i="1">
                                        <a:latin typeface="Cambria Math" panose="02040503050406030204" pitchFamily="18" charset="0"/>
                                        <a:ea typeface="Cambria Math" panose="02040503050406030204" pitchFamily="18" charset="0"/>
                                      </a:rPr>
                                      <m:t>𝑗</m:t>
                                    </m:r>
                                    <m:r>
                                      <a:rPr lang="fr-FR" b="0" i="1" smtClean="0">
                                        <a:latin typeface="Cambria Math" panose="02040503050406030204" pitchFamily="18" charset="0"/>
                                        <a:ea typeface="Cambria Math" panose="02040503050406030204" pitchFamily="18" charset="0"/>
                                      </a:rPr>
                                      <m:t>2</m:t>
                                    </m:r>
                                  </m:sub>
                                </m:sSub>
                                <m:d>
                                  <m:dPr>
                                    <m:ctrlPr>
                                      <a:rPr lang="fr-FR" i="1">
                                        <a:latin typeface="Cambria Math" panose="02040503050406030204" pitchFamily="18" charset="0"/>
                                        <a:ea typeface="Cambria Math" panose="02040503050406030204" pitchFamily="18" charset="0"/>
                                      </a:rPr>
                                    </m:ctrlPr>
                                  </m:dPr>
                                  <m:e>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𝑥</m:t>
                                        </m:r>
                                      </m:e>
                                      <m:sub>
                                        <m:r>
                                          <a:rPr lang="fr-FR" i="1">
                                            <a:latin typeface="Cambria Math" panose="02040503050406030204" pitchFamily="18" charset="0"/>
                                            <a:ea typeface="Cambria Math" panose="02040503050406030204" pitchFamily="18" charset="0"/>
                                          </a:rPr>
                                          <m:t>𝑖</m:t>
                                        </m:r>
                                      </m:sub>
                                    </m:sSub>
                                  </m:e>
                                </m:d>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𝛼</m:t>
                                    </m:r>
                                  </m:e>
                                  <m:sub>
                                    <m:r>
                                      <a:rPr lang="fr-FR" i="1">
                                        <a:latin typeface="Cambria Math" panose="02040503050406030204" pitchFamily="18" charset="0"/>
                                        <a:ea typeface="Cambria Math" panose="02040503050406030204" pitchFamily="18" charset="0"/>
                                      </a:rPr>
                                      <m:t>𝑗</m:t>
                                    </m:r>
                                    <m:r>
                                      <a:rPr lang="fr-FR" b="0" i="1" smtClean="0">
                                        <a:latin typeface="Cambria Math" panose="02040503050406030204" pitchFamily="18" charset="0"/>
                                        <a:ea typeface="Cambria Math" panose="02040503050406030204" pitchFamily="18" charset="0"/>
                                      </a:rPr>
                                      <m:t>2</m:t>
                                    </m:r>
                                  </m:sub>
                                </m:sSub>
                              </m:e>
                            </m:nary>
                          </m:e>
                        </m:d>
                      </m:e>
                    </m:func>
                    <m:r>
                      <a:rPr lang="fr-FR" b="0" i="1" smtClean="0">
                        <a:latin typeface="Cambria Math" panose="02040503050406030204" pitchFamily="18" charset="0"/>
                        <a:ea typeface="Cambria Math" panose="02040503050406030204" pitchFamily="18" charset="0"/>
                      </a:rPr>
                      <m:t>+</m:t>
                    </m:r>
                    <m:func>
                      <m:funcPr>
                        <m:ctrlPr>
                          <a:rPr lang="fr-FR" i="1">
                            <a:latin typeface="Cambria Math" panose="02040503050406030204" pitchFamily="18" charset="0"/>
                            <a:ea typeface="Cambria Math" panose="02040503050406030204" pitchFamily="18" charset="0"/>
                          </a:rPr>
                        </m:ctrlPr>
                      </m:funcPr>
                      <m:fName>
                        <m:r>
                          <m:rPr>
                            <m:sty m:val="p"/>
                          </m:rPr>
                          <a:rPr lang="fr-FR">
                            <a:latin typeface="Cambria Math" panose="02040503050406030204" pitchFamily="18" charset="0"/>
                            <a:ea typeface="Cambria Math" panose="02040503050406030204" pitchFamily="18" charset="0"/>
                          </a:rPr>
                          <m:t>exp</m:t>
                        </m:r>
                      </m:fName>
                      <m:e>
                        <m:d>
                          <m:dPr>
                            <m:ctrlPr>
                              <a:rPr lang="fr-FR" i="1">
                                <a:latin typeface="Cambria Math" panose="02040503050406030204" pitchFamily="18" charset="0"/>
                                <a:ea typeface="Cambria Math" panose="02040503050406030204" pitchFamily="18" charset="0"/>
                              </a:rPr>
                            </m:ctrlPr>
                          </m:dPr>
                          <m:e>
                            <m:nary>
                              <m:naryPr>
                                <m:chr m:val="∑"/>
                                <m:ctrlPr>
                                  <a:rPr lang="fr-FR" i="1">
                                    <a:latin typeface="Cambria Math" panose="02040503050406030204" pitchFamily="18" charset="0"/>
                                    <a:ea typeface="Cambria Math" panose="02040503050406030204" pitchFamily="18" charset="0"/>
                                  </a:rPr>
                                </m:ctrlPr>
                              </m:naryPr>
                              <m:sub>
                                <m:r>
                                  <m:rPr>
                                    <m:brk m:alnAt="23"/>
                                  </m:rPr>
                                  <a:rPr lang="fr-FR" i="1">
                                    <a:latin typeface="Cambria Math" panose="02040503050406030204" pitchFamily="18" charset="0"/>
                                    <a:ea typeface="Cambria Math" panose="02040503050406030204" pitchFamily="18" charset="0"/>
                                  </a:rPr>
                                  <m:t>𝑗</m:t>
                                </m:r>
                                <m:r>
                                  <a:rPr lang="fr-FR" i="1">
                                    <a:latin typeface="Cambria Math" panose="02040503050406030204" pitchFamily="18" charset="0"/>
                                    <a:ea typeface="Cambria Math" panose="02040503050406030204" pitchFamily="18" charset="0"/>
                                  </a:rPr>
                                  <m:t>=1</m:t>
                                </m:r>
                              </m:sub>
                              <m:sup>
                                <m:r>
                                  <a:rPr lang="fr-FR" b="0" i="1" smtClean="0">
                                    <a:latin typeface="Cambria Math" panose="02040503050406030204" pitchFamily="18" charset="0"/>
                                    <a:ea typeface="Cambria Math" panose="02040503050406030204" pitchFamily="18" charset="0"/>
                                  </a:rPr>
                                  <m:t>25</m:t>
                                </m:r>
                              </m:sup>
                              <m:e>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𝐵</m:t>
                                    </m:r>
                                  </m:e>
                                  <m:sub>
                                    <m:r>
                                      <a:rPr lang="fr-FR" i="1">
                                        <a:latin typeface="Cambria Math" panose="02040503050406030204" pitchFamily="18" charset="0"/>
                                        <a:ea typeface="Cambria Math" panose="02040503050406030204" pitchFamily="18" charset="0"/>
                                      </a:rPr>
                                      <m:t>𝑗</m:t>
                                    </m:r>
                                    <m:r>
                                      <a:rPr lang="fr-FR" b="0" i="1" smtClean="0">
                                        <a:latin typeface="Cambria Math" panose="02040503050406030204" pitchFamily="18" charset="0"/>
                                        <a:ea typeface="Cambria Math" panose="02040503050406030204" pitchFamily="18" charset="0"/>
                                      </a:rPr>
                                      <m:t>3</m:t>
                                    </m:r>
                                  </m:sub>
                                </m:sSub>
                                <m:d>
                                  <m:dPr>
                                    <m:ctrlPr>
                                      <a:rPr lang="fr-FR" i="1">
                                        <a:latin typeface="Cambria Math" panose="02040503050406030204" pitchFamily="18" charset="0"/>
                                        <a:ea typeface="Cambria Math" panose="02040503050406030204" pitchFamily="18" charset="0"/>
                                      </a:rPr>
                                    </m:ctrlPr>
                                  </m:dPr>
                                  <m:e>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𝑥</m:t>
                                        </m:r>
                                      </m:e>
                                      <m:sub>
                                        <m:r>
                                          <a:rPr lang="fr-FR" i="1">
                                            <a:latin typeface="Cambria Math" panose="02040503050406030204" pitchFamily="18" charset="0"/>
                                            <a:ea typeface="Cambria Math" panose="02040503050406030204" pitchFamily="18" charset="0"/>
                                          </a:rPr>
                                          <m:t>𝑖</m:t>
                                        </m:r>
                                      </m:sub>
                                    </m:sSub>
                                  </m:e>
                                </m:d>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𝛼</m:t>
                                    </m:r>
                                  </m:e>
                                  <m:sub>
                                    <m:r>
                                      <a:rPr lang="fr-FR" i="1">
                                        <a:latin typeface="Cambria Math" panose="02040503050406030204" pitchFamily="18" charset="0"/>
                                        <a:ea typeface="Cambria Math" panose="02040503050406030204" pitchFamily="18" charset="0"/>
                                      </a:rPr>
                                      <m:t>𝑗</m:t>
                                    </m:r>
                                    <m:r>
                                      <a:rPr lang="fr-FR" b="0" i="1" smtClean="0">
                                        <a:latin typeface="Cambria Math" panose="02040503050406030204" pitchFamily="18" charset="0"/>
                                        <a:ea typeface="Cambria Math" panose="02040503050406030204" pitchFamily="18" charset="0"/>
                                      </a:rPr>
                                      <m:t>3</m:t>
                                    </m:r>
                                  </m:sub>
                                </m:sSub>
                              </m:e>
                            </m:nary>
                          </m:e>
                        </m:d>
                      </m:e>
                    </m:func>
                  </m:oMath>
                </a14:m>
                <a:br>
                  <a:rPr lang="fr-FR" dirty="0">
                    <a:latin typeface="+mn-lt"/>
                    <a:ea typeface="Cambria Math" panose="02040503050406030204" pitchFamily="18" charset="0"/>
                  </a:rPr>
                </a:br>
                <a:endParaRPr lang="fr-FR" dirty="0">
                  <a:latin typeface="+mn-lt"/>
                  <a:ea typeface="Cambria Math" panose="02040503050406030204" pitchFamily="18" charset="0"/>
                </a:endParaRPr>
              </a:p>
              <a:p>
                <a:pPr marL="285750" indent="-285750">
                  <a:buClr>
                    <a:srgbClr val="00ADC6"/>
                  </a:buClr>
                  <a:buSzPct val="144000"/>
                  <a:buFont typeface="Arial" panose="020B0604020202020204" pitchFamily="34" charset="0"/>
                  <a:buChar char="•"/>
                </a:pPr>
                <a:endParaRPr lang="fr-FR" dirty="0">
                  <a:latin typeface="+mn-lt"/>
                  <a:ea typeface="Cambria Math" panose="02040503050406030204" pitchFamily="18" charset="0"/>
                </a:endParaRPr>
              </a:p>
              <a:p>
                <a:pPr marL="285750" indent="-285750">
                  <a:buClr>
                    <a:srgbClr val="00ADC6"/>
                  </a:buClr>
                  <a:buSzPct val="144000"/>
                  <a:buFont typeface="Arial" panose="020B0604020202020204" pitchFamily="34" charset="0"/>
                  <a:buChar char="•"/>
                </a:pPr>
                <a:r>
                  <a:rPr lang="fr-FR" dirty="0">
                    <a:latin typeface="+mn-lt"/>
                    <a:ea typeface="Cambria Math" panose="02040503050406030204" pitchFamily="18" charset="0"/>
                  </a:rPr>
                  <a:t>Estimation des </a:t>
                </a:r>
                <a14:m>
                  <m:oMath xmlns:m="http://schemas.openxmlformats.org/officeDocument/2006/math">
                    <m:sSub>
                      <m:sSubPr>
                        <m:ctrlPr>
                          <a:rPr lang="fr-FR" i="1" smtClean="0">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𝛼</m:t>
                        </m:r>
                      </m:e>
                      <m:sub>
                        <m:r>
                          <a:rPr lang="fr-FR" i="1">
                            <a:latin typeface="Cambria Math" panose="02040503050406030204" pitchFamily="18" charset="0"/>
                            <a:ea typeface="Cambria Math" panose="02040503050406030204" pitchFamily="18" charset="0"/>
                          </a:rPr>
                          <m:t>𝑗</m:t>
                        </m:r>
                        <m:r>
                          <a:rPr lang="fr-FR" b="0" i="1" smtClean="0">
                            <a:latin typeface="Cambria Math" panose="02040503050406030204" pitchFamily="18" charset="0"/>
                            <a:ea typeface="Cambria Math" panose="02040503050406030204" pitchFamily="18" charset="0"/>
                          </a:rPr>
                          <m:t>𝑘</m:t>
                        </m:r>
                      </m:sub>
                    </m:sSub>
                  </m:oMath>
                </a14:m>
                <a:r>
                  <a:rPr lang="en-FR" dirty="0">
                    <a:latin typeface="+mn-lt"/>
                    <a:ea typeface="Cambria Math" panose="02040503050406030204" pitchFamily="18" charset="0"/>
                  </a:rPr>
                  <a:t> qui sont les paramètres de lissage → Pas d’interprétation scientifique*</a:t>
                </a:r>
              </a:p>
              <a:p>
                <a:pPr marL="285750" indent="-285750">
                  <a:buClr>
                    <a:srgbClr val="00ADC6"/>
                  </a:buClr>
                  <a:buSzPct val="144000"/>
                  <a:buFont typeface="Arial" panose="020B0604020202020204" pitchFamily="34" charset="0"/>
                  <a:buChar char="•"/>
                </a:pPr>
                <a:r>
                  <a:rPr lang="en-FR" dirty="0">
                    <a:latin typeface="+mn-lt"/>
                    <a:ea typeface="Cambria Math" panose="02040503050406030204" pitchFamily="18" charset="0"/>
                  </a:rPr>
                  <a:t>Les splines sont contruites à partir des morceaux de polynômes joints à certaines valeurs de </a:t>
                </a:r>
                <a14:m>
                  <m:oMath xmlns:m="http://schemas.openxmlformats.org/officeDocument/2006/math">
                    <m:r>
                      <a:rPr lang="en-FR" i="1" dirty="0" smtClean="0">
                        <a:latin typeface="Cambria Math" panose="02040503050406030204" pitchFamily="18" charset="0"/>
                        <a:ea typeface="Cambria Math" panose="02040503050406030204" pitchFamily="18" charset="0"/>
                      </a:rPr>
                      <m:t>𝑥</m:t>
                    </m:r>
                  </m:oMath>
                </a14:m>
                <a:r>
                  <a:rPr lang="en-FR" dirty="0">
                    <a:latin typeface="+mn-lt"/>
                    <a:ea typeface="Cambria Math" panose="02040503050406030204" pitchFamily="18" charset="0"/>
                  </a:rPr>
                  <a:t>, appelées les noeuds. </a:t>
                </a:r>
              </a:p>
              <a:p>
                <a:pPr marL="285750" indent="-285750">
                  <a:buClr>
                    <a:srgbClr val="00ADC6"/>
                  </a:buClr>
                  <a:buSzPct val="144000"/>
                  <a:buFont typeface="Arial" panose="020B0604020202020204" pitchFamily="34" charset="0"/>
                  <a:buChar char="•"/>
                </a:pPr>
                <a:r>
                  <a:rPr lang="en-FR" dirty="0">
                    <a:latin typeface="+mn-lt"/>
                    <a:ea typeface="Cambria Math" panose="02040503050406030204" pitchFamily="18" charset="0"/>
                  </a:rPr>
                  <a:t>Dans ce modèle : utilisation d’un grand nombre de noeuds et ajout de pénalités sur les coefficients pour lisser la courbe. </a:t>
                </a:r>
              </a:p>
              <a:p>
                <a:pPr marL="285750" indent="-285750">
                  <a:buClr>
                    <a:srgbClr val="00ADC6"/>
                  </a:buClr>
                  <a:buSzPct val="144000"/>
                  <a:buFont typeface="Arial" panose="020B0604020202020204" pitchFamily="34" charset="0"/>
                  <a:buChar char="•"/>
                </a:pPr>
                <a:r>
                  <a:rPr lang="en-FR" dirty="0">
                    <a:latin typeface="+mn-lt"/>
                    <a:ea typeface="Cambria Math" panose="02040503050406030204" pitchFamily="18" charset="0"/>
                  </a:rPr>
                  <a:t>Les pénalités sont estimées en régressant les points de données sur les B-splines. </a:t>
                </a:r>
                <a:br>
                  <a:rPr lang="en-FR" dirty="0">
                    <a:latin typeface="+mn-lt"/>
                    <a:ea typeface="Cambria Math" panose="02040503050406030204" pitchFamily="18" charset="0"/>
                  </a:rPr>
                </a:br>
                <a:r>
                  <a:rPr lang="en-FR" dirty="0">
                    <a:latin typeface="+mn-lt"/>
                    <a:ea typeface="Cambria Math" panose="02040503050406030204" pitchFamily="18" charset="0"/>
                  </a:rPr>
                  <a:t>Méthode : optimisation de la variance pénalisée</a:t>
                </a:r>
              </a:p>
              <a:p>
                <a:pPr marL="285750" indent="-285750">
                  <a:buClr>
                    <a:srgbClr val="00ADC6"/>
                  </a:buClr>
                  <a:buSzPct val="144000"/>
                  <a:buFont typeface="Arial" panose="020B0604020202020204" pitchFamily="34" charset="0"/>
                  <a:buChar char="•"/>
                </a:pPr>
                <a:endParaRPr lang="en-FR" dirty="0">
                  <a:latin typeface="+mn-lt"/>
                  <a:ea typeface="Cambria Math" panose="02040503050406030204" pitchFamily="18" charset="0"/>
                </a:endParaRPr>
              </a:p>
              <a:p>
                <a:pPr marL="285750" indent="-285750">
                  <a:buClr>
                    <a:srgbClr val="00ADC6"/>
                  </a:buClr>
                  <a:buSzPct val="144000"/>
                  <a:buFont typeface="Arial" panose="020B0604020202020204" pitchFamily="34" charset="0"/>
                  <a:buChar char="•"/>
                </a:pPr>
                <a:endParaRPr lang="en-FR" dirty="0">
                  <a:latin typeface="+mn-lt"/>
                  <a:ea typeface="Cambria Math" panose="02040503050406030204" pitchFamily="18" charset="0"/>
                </a:endParaRPr>
              </a:p>
              <a:p>
                <a:pPr>
                  <a:buClr>
                    <a:srgbClr val="00ADC6"/>
                  </a:buClr>
                  <a:buSzPct val="144000"/>
                </a:pPr>
                <a:r>
                  <a:rPr lang="en-FR" sz="1050" dirty="0">
                    <a:latin typeface="+mn-lt"/>
                    <a:ea typeface="Cambria Math" panose="02040503050406030204" pitchFamily="18" charset="0"/>
                  </a:rPr>
                  <a:t>*</a:t>
                </a:r>
                <a:r>
                  <a:rPr lang="en-FR" sz="1050" i="1" dirty="0">
                    <a:latin typeface="+mn-lt"/>
                    <a:ea typeface="Cambria Math" panose="02040503050406030204" pitchFamily="18" charset="0"/>
                  </a:rPr>
                  <a:t>Flexible smoothing with B-splines and penalties</a:t>
                </a:r>
                <a:r>
                  <a:rPr lang="en-FR" sz="1050" dirty="0">
                    <a:latin typeface="+mn-lt"/>
                    <a:ea typeface="Cambria Math" panose="02040503050406030204" pitchFamily="18" charset="0"/>
                  </a:rPr>
                  <a:t>, Eilers &amp; Marx, 1996</a:t>
                </a:r>
                <a:endParaRPr lang="fr-FR" sz="1050" dirty="0">
                  <a:latin typeface="+mn-lt"/>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46C880A3-B9BB-2F49-8D7C-FEA3D501C02B}"/>
                  </a:ext>
                </a:extLst>
              </p:cNvPr>
              <p:cNvSpPr>
                <a:spLocks noRot="1" noChangeAspect="1" noMove="1" noResize="1" noEditPoints="1" noAdjustHandles="1" noChangeArrowheads="1" noChangeShapeType="1" noTextEdit="1"/>
              </p:cNvSpPr>
              <p:nvPr/>
            </p:nvSpPr>
            <p:spPr>
              <a:xfrm>
                <a:off x="452486" y="1071499"/>
                <a:ext cx="8213842" cy="3778342"/>
              </a:xfrm>
              <a:prstGeom prst="rect">
                <a:avLst/>
              </a:prstGeom>
              <a:blipFill>
                <a:blip r:embed="rId3"/>
                <a:stretch>
                  <a:fillRect l="-1084" t="-12752"/>
                </a:stretch>
              </a:blipFill>
            </p:spPr>
            <p:txBody>
              <a:bodyPr/>
              <a:lstStyle/>
              <a:p>
                <a:r>
                  <a:rPr lang="en-FR">
                    <a:noFill/>
                  </a:rPr>
                  <a:t> </a:t>
                </a:r>
              </a:p>
            </p:txBody>
          </p:sp>
        </mc:Fallback>
      </mc:AlternateContent>
    </p:spTree>
    <p:extLst>
      <p:ext uri="{BB962C8B-B14F-4D97-AF65-F5344CB8AC3E}">
        <p14:creationId xmlns:p14="http://schemas.microsoft.com/office/powerpoint/2010/main" val="2462331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en-US" dirty="0"/>
              <a:t>2</a:t>
            </a:r>
            <a:endParaRPr lang="fr-FR" dirty="0"/>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fr-FR" b="1" dirty="0">
                <a:solidFill>
                  <a:schemeClr val="bg1"/>
                </a:solidFill>
              </a:rPr>
              <a:t>Test : France</a:t>
            </a:r>
          </a:p>
        </p:txBody>
      </p:sp>
    </p:spTree>
    <p:extLst>
      <p:ext uri="{BB962C8B-B14F-4D97-AF65-F5344CB8AC3E}">
        <p14:creationId xmlns:p14="http://schemas.microsoft.com/office/powerpoint/2010/main" val="2129322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Test : France </a:t>
            </a:r>
          </a:p>
        </p:txBody>
      </p:sp>
      <p:sp>
        <p:nvSpPr>
          <p:cNvPr id="7" name="Text Placeholder 6">
            <a:extLst>
              <a:ext uri="{FF2B5EF4-FFF2-40B4-BE49-F238E27FC236}">
                <a16:creationId xmlns:a16="http://schemas.microsoft.com/office/drawing/2014/main" id="{E624C666-72B4-694D-8CCD-AEF4B0AA1646}"/>
              </a:ext>
            </a:extLst>
          </p:cNvPr>
          <p:cNvSpPr>
            <a:spLocks noGrp="1"/>
          </p:cNvSpPr>
          <p:nvPr>
            <p:ph type="body" sz="quarter" idx="12"/>
          </p:nvPr>
        </p:nvSpPr>
        <p:spPr/>
        <p:txBody>
          <a:bodyPr/>
          <a:lstStyle/>
          <a:p>
            <a:r>
              <a:rPr lang="en-FR" dirty="0"/>
              <a:t>Sum of smooth exponentials</a:t>
            </a:r>
          </a:p>
        </p:txBody>
      </p:sp>
      <p:sp>
        <p:nvSpPr>
          <p:cNvPr id="10" name="Rectangle 9">
            <a:extLst>
              <a:ext uri="{FF2B5EF4-FFF2-40B4-BE49-F238E27FC236}">
                <a16:creationId xmlns:a16="http://schemas.microsoft.com/office/drawing/2014/main" id="{46C880A3-B9BB-2F49-8D7C-FEA3D501C02B}"/>
              </a:ext>
            </a:extLst>
          </p:cNvPr>
          <p:cNvSpPr/>
          <p:nvPr/>
        </p:nvSpPr>
        <p:spPr>
          <a:xfrm>
            <a:off x="233999" y="1112140"/>
            <a:ext cx="2215514" cy="3108543"/>
          </a:xfrm>
          <a:prstGeom prst="rect">
            <a:avLst/>
          </a:prstGeom>
        </p:spPr>
        <p:txBody>
          <a:bodyPr wrap="square">
            <a:spAutoFit/>
          </a:bodyPr>
          <a:lstStyle/>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Données France  HMD : </a:t>
            </a:r>
          </a:p>
          <a:p>
            <a:pPr marL="692661" lvl="1"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De 1960 à 1990 </a:t>
            </a:r>
          </a:p>
          <a:p>
            <a:pPr marL="692661" lvl="1"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Hommes et Femmes</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52 coefficients répartis dans les 3 composantes estimés pour chaque année</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Graphique à droite : taux de mortalités estimés pour les Femmes (gauche) et les Hommes (droite)</a:t>
            </a:r>
          </a:p>
          <a:p>
            <a:pPr marL="285750" indent="-285750">
              <a:buClr>
                <a:srgbClr val="00ADC6"/>
              </a:buClr>
              <a:buSzPct val="144000"/>
              <a:buFont typeface="Arial" panose="020B0604020202020204" pitchFamily="34" charset="0"/>
              <a:buChar char="•"/>
            </a:pPr>
            <a:endParaRPr lang="en-FR" sz="1400" dirty="0">
              <a:latin typeface="+mn-lt"/>
            </a:endParaRPr>
          </a:p>
        </p:txBody>
      </p:sp>
      <p:pic>
        <p:nvPicPr>
          <p:cNvPr id="8" name="Picture 7" descr="A picture containing drawing&#10;&#10;Description automatically generated">
            <a:extLst>
              <a:ext uri="{FF2B5EF4-FFF2-40B4-BE49-F238E27FC236}">
                <a16:creationId xmlns:a16="http://schemas.microsoft.com/office/drawing/2014/main" id="{9A4AB4E5-9715-4142-96A2-3FE44FAA0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5600" y="148140"/>
            <a:ext cx="698500" cy="698500"/>
          </a:xfrm>
          <a:prstGeom prst="rect">
            <a:avLst/>
          </a:prstGeom>
        </p:spPr>
      </p:pic>
      <p:pic>
        <p:nvPicPr>
          <p:cNvPr id="9" name="Picture 8">
            <a:extLst>
              <a:ext uri="{FF2B5EF4-FFF2-40B4-BE49-F238E27FC236}">
                <a16:creationId xmlns:a16="http://schemas.microsoft.com/office/drawing/2014/main" id="{A210DC5D-DD8B-7C49-9682-4E201B710C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9513" y="857250"/>
            <a:ext cx="6305638" cy="3783383"/>
          </a:xfrm>
          <a:prstGeom prst="rect">
            <a:avLst/>
          </a:prstGeom>
        </p:spPr>
      </p:pic>
    </p:spTree>
    <p:extLst>
      <p:ext uri="{BB962C8B-B14F-4D97-AF65-F5344CB8AC3E}">
        <p14:creationId xmlns:p14="http://schemas.microsoft.com/office/powerpoint/2010/main" val="2233664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6914E5-23D6-BB4A-A2CF-B7EE5E529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00" y="616638"/>
            <a:ext cx="6969010" cy="4181406"/>
          </a:xfrm>
          <a:prstGeom prst="rect">
            <a:avLst/>
          </a:prstGeom>
        </p:spPr>
      </p:pic>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Test : France</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6C880A3-B9BB-2F49-8D7C-FEA3D501C02B}"/>
                  </a:ext>
                </a:extLst>
              </p:cNvPr>
              <p:cNvSpPr/>
              <p:nvPr/>
            </p:nvSpPr>
            <p:spPr>
              <a:xfrm>
                <a:off x="6619683" y="904478"/>
                <a:ext cx="2225437" cy="971420"/>
              </a:xfrm>
              <a:prstGeom prst="rect">
                <a:avLst/>
              </a:prstGeom>
              <a:noFill/>
              <a:ln w="57150">
                <a:solidFill>
                  <a:srgbClr val="668980"/>
                </a:solid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wrap="square">
                <a:spAutoFit/>
              </a:bodyPr>
              <a:lstStyle/>
              <a:p>
                <a:pPr algn="just">
                  <a:buClr>
                    <a:srgbClr val="00ADC6"/>
                  </a:buClr>
                  <a:buSzPct val="144000"/>
                </a:pPr>
                <a:r>
                  <a:rPr lang="fr-FR" sz="1400" dirty="0">
                    <a:solidFill>
                      <a:schemeClr val="tx1"/>
                    </a:solidFill>
                    <a:latin typeface="+mn-lt"/>
                    <a:ea typeface="Cambria Math" panose="02040503050406030204" pitchFamily="18" charset="0"/>
                  </a:rPr>
                  <a:t>Coefficients </a:t>
                </a:r>
                <a14:m>
                  <m:oMath xmlns:m="http://schemas.openxmlformats.org/officeDocument/2006/math">
                    <m:sSub>
                      <m:sSubPr>
                        <m:ctrlPr>
                          <a:rPr lang="fr-FR" sz="1400" b="0" i="1" smtClean="0">
                            <a:solidFill>
                              <a:schemeClr val="tx1"/>
                            </a:solidFill>
                            <a:latin typeface="Cambria Math" panose="02040503050406030204" pitchFamily="18" charset="0"/>
                            <a:ea typeface="Cambria Math" panose="02040503050406030204" pitchFamily="18" charset="0"/>
                          </a:rPr>
                        </m:ctrlPr>
                      </m:sSubPr>
                      <m:e>
                        <m:r>
                          <a:rPr lang="fr-FR" sz="1400" i="1" smtClean="0">
                            <a:solidFill>
                              <a:schemeClr val="tx1"/>
                            </a:solidFill>
                            <a:latin typeface="Cambria Math" panose="02040503050406030204" pitchFamily="18" charset="0"/>
                            <a:ea typeface="Cambria Math" panose="02040503050406030204" pitchFamily="18" charset="0"/>
                          </a:rPr>
                          <m:t>𝛼</m:t>
                        </m:r>
                      </m:e>
                      <m:sub>
                        <m:r>
                          <a:rPr lang="fr-FR" sz="1400" b="0" i="1" smtClean="0">
                            <a:solidFill>
                              <a:schemeClr val="tx1"/>
                            </a:solidFill>
                            <a:latin typeface="Cambria Math" panose="02040503050406030204" pitchFamily="18" charset="0"/>
                            <a:ea typeface="Cambria Math" panose="02040503050406030204" pitchFamily="18" charset="0"/>
                          </a:rPr>
                          <m:t>𝑗𝑘</m:t>
                        </m:r>
                      </m:sub>
                    </m:sSub>
                  </m:oMath>
                </a14:m>
                <a:r>
                  <a:rPr lang="fr-FR" sz="1400" dirty="0">
                    <a:solidFill>
                      <a:schemeClr val="tx1"/>
                    </a:solidFill>
                    <a:latin typeface="+mn-lt"/>
                    <a:ea typeface="Cambria Math" panose="02040503050406030204" pitchFamily="18" charset="0"/>
                  </a:rPr>
                  <a:t>estimés pour les Femmes (en haut) et les Hommes (en bas), groupés par composante </a:t>
                </a:r>
                <a:endParaRPr lang="en-FR" sz="1400" dirty="0">
                  <a:solidFill>
                    <a:schemeClr val="tx1"/>
                  </a:solidFill>
                  <a:latin typeface="+mn-lt"/>
                </a:endParaRPr>
              </a:p>
            </p:txBody>
          </p:sp>
        </mc:Choice>
        <mc:Fallback xmlns="">
          <p:sp>
            <p:nvSpPr>
              <p:cNvPr id="10" name="Rectangle 9">
                <a:extLst>
                  <a:ext uri="{FF2B5EF4-FFF2-40B4-BE49-F238E27FC236}">
                    <a16:creationId xmlns:a16="http://schemas.microsoft.com/office/drawing/2014/main" id="{46C880A3-B9BB-2F49-8D7C-FEA3D501C02B}"/>
                  </a:ext>
                </a:extLst>
              </p:cNvPr>
              <p:cNvSpPr>
                <a:spLocks noRot="1" noChangeAspect="1" noMove="1" noResize="1" noEditPoints="1" noAdjustHandles="1" noChangeArrowheads="1" noChangeShapeType="1" noTextEdit="1"/>
              </p:cNvSpPr>
              <p:nvPr/>
            </p:nvSpPr>
            <p:spPr>
              <a:xfrm>
                <a:off x="6619683" y="904478"/>
                <a:ext cx="2225437" cy="971420"/>
              </a:xfrm>
              <a:prstGeom prst="rect">
                <a:avLst/>
              </a:prstGeom>
              <a:blipFill>
                <a:blip r:embed="rId4"/>
                <a:stretch>
                  <a:fillRect b="-1205"/>
                </a:stretch>
              </a:blipFill>
              <a:ln w="57150">
                <a:solidFill>
                  <a:srgbClr val="668980"/>
                </a:solid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a:lstStyle/>
              <a:p>
                <a:r>
                  <a:rPr lang="fr-FR">
                    <a:noFill/>
                  </a:rPr>
                  <a:t> </a:t>
                </a:r>
              </a:p>
            </p:txBody>
          </p:sp>
        </mc:Fallback>
      </mc:AlternateContent>
      <p:pic>
        <p:nvPicPr>
          <p:cNvPr id="7" name="Picture 6" descr="A picture containing drawing&#10;&#10;Description automatically generated">
            <a:extLst>
              <a:ext uri="{FF2B5EF4-FFF2-40B4-BE49-F238E27FC236}">
                <a16:creationId xmlns:a16="http://schemas.microsoft.com/office/drawing/2014/main" id="{BDB1E221-955B-F642-9FB4-C47C5E9C20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5600" y="148140"/>
            <a:ext cx="698500" cy="698500"/>
          </a:xfrm>
          <a:prstGeom prst="rect">
            <a:avLst/>
          </a:prstGeom>
        </p:spPr>
      </p:pic>
    </p:spTree>
    <p:extLst>
      <p:ext uri="{BB962C8B-B14F-4D97-AF65-F5344CB8AC3E}">
        <p14:creationId xmlns:p14="http://schemas.microsoft.com/office/powerpoint/2010/main" val="1783689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Test : France </a:t>
            </a:r>
          </a:p>
        </p:txBody>
      </p:sp>
      <p:sp>
        <p:nvSpPr>
          <p:cNvPr id="7" name="Text Placeholder 6">
            <a:extLst>
              <a:ext uri="{FF2B5EF4-FFF2-40B4-BE49-F238E27FC236}">
                <a16:creationId xmlns:a16="http://schemas.microsoft.com/office/drawing/2014/main" id="{E624C666-72B4-694D-8CCD-AEF4B0AA1646}"/>
              </a:ext>
            </a:extLst>
          </p:cNvPr>
          <p:cNvSpPr>
            <a:spLocks noGrp="1"/>
          </p:cNvSpPr>
          <p:nvPr>
            <p:ph type="body" sz="quarter" idx="12"/>
          </p:nvPr>
        </p:nvSpPr>
        <p:spPr/>
        <p:txBody>
          <a:bodyPr/>
          <a:lstStyle/>
          <a:p>
            <a:r>
              <a:rPr lang="en-FR" dirty="0"/>
              <a:t>Sum of smooth exponentials</a:t>
            </a:r>
          </a:p>
        </p:txBody>
      </p:sp>
      <p:sp>
        <p:nvSpPr>
          <p:cNvPr id="10" name="Rectangle 9">
            <a:extLst>
              <a:ext uri="{FF2B5EF4-FFF2-40B4-BE49-F238E27FC236}">
                <a16:creationId xmlns:a16="http://schemas.microsoft.com/office/drawing/2014/main" id="{46C880A3-B9BB-2F49-8D7C-FEA3D501C02B}"/>
              </a:ext>
            </a:extLst>
          </p:cNvPr>
          <p:cNvSpPr/>
          <p:nvPr/>
        </p:nvSpPr>
        <p:spPr>
          <a:xfrm>
            <a:off x="233999" y="1112140"/>
            <a:ext cx="2215514" cy="3108543"/>
          </a:xfrm>
          <a:prstGeom prst="rect">
            <a:avLst/>
          </a:prstGeom>
        </p:spPr>
        <p:txBody>
          <a:bodyPr wrap="square">
            <a:spAutoFit/>
          </a:bodyPr>
          <a:lstStyle/>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Données France  HMD : </a:t>
            </a:r>
          </a:p>
          <a:p>
            <a:pPr marL="692661" lvl="1"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De 1980 à 2017 </a:t>
            </a:r>
          </a:p>
          <a:p>
            <a:pPr marL="692661" lvl="1"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Hommes et Femmes</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52 coefficients répartis dans les 3 composantes estimés pour chaque année</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Graphique à droite : taux de mortalités estimés pour les Femmes (gauche) et les Hommes (droite)</a:t>
            </a:r>
          </a:p>
          <a:p>
            <a:pPr marL="285750" indent="-285750">
              <a:buClr>
                <a:srgbClr val="00ADC6"/>
              </a:buClr>
              <a:buSzPct val="144000"/>
              <a:buFont typeface="Arial" panose="020B0604020202020204" pitchFamily="34" charset="0"/>
              <a:buChar char="•"/>
            </a:pPr>
            <a:endParaRPr lang="en-FR" sz="1400" dirty="0">
              <a:latin typeface="+mn-lt"/>
            </a:endParaRPr>
          </a:p>
        </p:txBody>
      </p:sp>
      <p:pic>
        <p:nvPicPr>
          <p:cNvPr id="8" name="Picture 7" descr="A picture containing drawing&#10;&#10;Description automatically generated">
            <a:extLst>
              <a:ext uri="{FF2B5EF4-FFF2-40B4-BE49-F238E27FC236}">
                <a16:creationId xmlns:a16="http://schemas.microsoft.com/office/drawing/2014/main" id="{9A4AB4E5-9715-4142-96A2-3FE44FAA0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5600" y="148140"/>
            <a:ext cx="698500" cy="698500"/>
          </a:xfrm>
          <a:prstGeom prst="rect">
            <a:avLst/>
          </a:prstGeom>
        </p:spPr>
      </p:pic>
      <p:pic>
        <p:nvPicPr>
          <p:cNvPr id="5" name="Picture 4">
            <a:extLst>
              <a:ext uri="{FF2B5EF4-FFF2-40B4-BE49-F238E27FC236}">
                <a16:creationId xmlns:a16="http://schemas.microsoft.com/office/drawing/2014/main" id="{F40F904C-87E5-F244-9747-12386CEA24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9514" y="926436"/>
            <a:ext cx="6408768" cy="3845261"/>
          </a:xfrm>
          <a:prstGeom prst="rect">
            <a:avLst/>
          </a:prstGeom>
        </p:spPr>
      </p:pic>
    </p:spTree>
    <p:extLst>
      <p:ext uri="{BB962C8B-B14F-4D97-AF65-F5344CB8AC3E}">
        <p14:creationId xmlns:p14="http://schemas.microsoft.com/office/powerpoint/2010/main" val="3166621049"/>
      </p:ext>
    </p:extLst>
  </p:cSld>
  <p:clrMapOvr>
    <a:masterClrMapping/>
  </p:clrMapOvr>
</p:sld>
</file>

<file path=ppt/theme/theme1.xml><?xml version="1.0" encoding="utf-8"?>
<a:theme xmlns:a="http://schemas.openxmlformats.org/drawingml/2006/main" name="Axa">
  <a:themeElements>
    <a:clrScheme name="AXA Charte PPT">
      <a:dk1>
        <a:sysClr val="windowText" lastClr="000000"/>
      </a:dk1>
      <a:lt1>
        <a:sysClr val="window" lastClr="FFFFFF"/>
      </a:lt1>
      <a:dk2>
        <a:srgbClr val="00008F"/>
      </a:dk2>
      <a:lt2>
        <a:srgbClr val="FCD385"/>
      </a:lt2>
      <a:accent1>
        <a:srgbClr val="027180"/>
      </a:accent1>
      <a:accent2>
        <a:srgbClr val="E196AA"/>
      </a:accent2>
      <a:accent3>
        <a:srgbClr val="00AEC6"/>
      </a:accent3>
      <a:accent4>
        <a:srgbClr val="914146"/>
      </a:accent4>
      <a:accent5>
        <a:srgbClr val="343C3D"/>
      </a:accent5>
      <a:accent6>
        <a:srgbClr val="B5D0EE"/>
      </a:accent6>
      <a:hlink>
        <a:srgbClr val="00008F"/>
      </a:hlink>
      <a:folHlink>
        <a:srgbClr val="BFBFBF"/>
      </a:folHlink>
    </a:clrScheme>
    <a:fontScheme name="charte PPT Axa">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wrap="none" lIns="0" tIns="0" rIns="0" bIns="0" rtlCol="0" anchor="b">
        <a:spAutoFit/>
      </a:bodyPr>
      <a:lstStyle>
        <a:defPPr eaLnBrk="1" hangingPunct="1">
          <a:defRPr sz="1600" dirty="0" err="1" smtClean="0">
            <a:solidFill>
              <a:srgbClr val="404040"/>
            </a:solidFill>
            <a:latin typeface="+mj-lt"/>
            <a:cs typeface="Arial" pitchFamily="34" charset="0"/>
          </a:defRPr>
        </a:defPPr>
      </a:lstStyle>
    </a:tx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B4D0E94C24E3F4C97C342E40A41BFEA" ma:contentTypeVersion="5" ma:contentTypeDescription="Crée un document." ma:contentTypeScope="" ma:versionID="5440244492e898ed321ddf1195f3d5e5">
  <xsd:schema xmlns:xsd="http://www.w3.org/2001/XMLSchema" xmlns:xs="http://www.w3.org/2001/XMLSchema" xmlns:p="http://schemas.microsoft.com/office/2006/metadata/properties" xmlns:ns1="http://schemas.microsoft.com/sharepoint/v3" xmlns:ns2="7c753d1e-e4be-4926-8d15-dc23c0469d72" targetNamespace="http://schemas.microsoft.com/office/2006/metadata/properties" ma:root="true" ma:fieldsID="82f550dcbffada2e94164aeb9920c627" ns1:_="" ns2:_="">
    <xsd:import namespace="http://schemas.microsoft.com/sharepoint/v3"/>
    <xsd:import namespace="7c753d1e-e4be-4926-8d15-dc23c0469d72"/>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Date de début de planification" ma:description="La colonne de site Date de début de planification est créée par la fonctionnalité de publication. Elle permet de spécifier les date et heure auxquelles cette page apparaîtra la première fois aux visiteurs du site." ma:hidden="true" ma:internalName="PublishingStartDate">
      <xsd:simpleType>
        <xsd:restriction base="dms:Unknown"/>
      </xsd:simpleType>
    </xsd:element>
    <xsd:element name="PublishingExpirationDate" ma:index="9" nillable="true" ma:displayName="Date de fin de planification" ma:description="La colonne de site Date de fin de planification est créée par la fonctionnalité de publication. Elle permet de spécifier les date et heure auxquelles cette page n'apparaîtra plus aux visiteurs du site."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c753d1e-e4be-4926-8d15-dc23c0469d7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03D9A7-64FB-4350-9B52-188CFDF18CF1}">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7c753d1e-e4be-4926-8d15-dc23c0469d72"/>
    <ds:schemaRef ds:uri="http://schemas.microsoft.com/sharepoint/v3"/>
    <ds:schemaRef ds:uri="http://purl.org/dc/terms/"/>
    <ds:schemaRef ds:uri="http://www.w3.org/XML/1998/namespace"/>
  </ds:schemaRefs>
</ds:datastoreItem>
</file>

<file path=customXml/itemProps2.xml><?xml version="1.0" encoding="utf-8"?>
<ds:datastoreItem xmlns:ds="http://schemas.openxmlformats.org/officeDocument/2006/customXml" ds:itemID="{2EE55320-0BF2-48FA-997B-851E5927D315}">
  <ds:schemaRefs>
    <ds:schemaRef ds:uri="http://schemas.microsoft.com/sharepoint/v3/contenttype/forms"/>
  </ds:schemaRefs>
</ds:datastoreItem>
</file>

<file path=customXml/itemProps3.xml><?xml version="1.0" encoding="utf-8"?>
<ds:datastoreItem xmlns:ds="http://schemas.openxmlformats.org/officeDocument/2006/customXml" ds:itemID="{38061331-F4F2-4F62-BBE9-4E969D4EE8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c753d1e-e4be-4926-8d15-dc23c0469d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8472</TotalTime>
  <Words>2027</Words>
  <Application>Microsoft Macintosh PowerPoint</Application>
  <PresentationFormat>On-screen Show (16:9)</PresentationFormat>
  <Paragraphs>509</Paragraphs>
  <Slides>44</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Cambria Math</vt:lpstr>
      <vt:lpstr>Source Sans Pro</vt:lpstr>
      <vt:lpstr>Axa</vt:lpstr>
      <vt:lpstr>SSE Model</vt:lpstr>
      <vt:lpstr>PowerPoint Presentation</vt:lpstr>
      <vt:lpstr>Model parameters</vt:lpstr>
      <vt:lpstr>Model parameters</vt:lpstr>
      <vt:lpstr>Model parameters</vt:lpstr>
      <vt:lpstr>PowerPoint Presentation</vt:lpstr>
      <vt:lpstr>Test : France </vt:lpstr>
      <vt:lpstr>Test : France</vt:lpstr>
      <vt:lpstr>Test : France </vt:lpstr>
      <vt:lpstr>Test : France</vt:lpstr>
      <vt:lpstr>Test : France</vt:lpstr>
      <vt:lpstr>Test : France</vt:lpstr>
      <vt:lpstr>PowerPoint Presentation</vt:lpstr>
      <vt:lpstr>Test : Chili </vt:lpstr>
      <vt:lpstr>Test : Chili</vt:lpstr>
      <vt:lpstr>Test : Chili</vt:lpstr>
      <vt:lpstr>Test : Chili</vt:lpstr>
      <vt:lpstr>Test : Chili</vt:lpstr>
      <vt:lpstr>PowerPoint Presentation</vt:lpstr>
      <vt:lpstr>Test : Chili / France</vt:lpstr>
      <vt:lpstr>PowerPoint Presentation</vt:lpstr>
      <vt:lpstr>Sensibilité des coefficients </vt:lpstr>
      <vt:lpstr>Sensibilité des coefficients </vt:lpstr>
      <vt:lpstr>Sensibilité des coefficients </vt:lpstr>
      <vt:lpstr>Sensibilité des coefficients </vt:lpstr>
      <vt:lpstr>Sensibilité des coefficients </vt:lpstr>
      <vt:lpstr>Sensibilité des coefficients </vt:lpstr>
      <vt:lpstr>Sensibilité des coefficients </vt:lpstr>
      <vt:lpstr>Sensibilité des coefficients </vt:lpstr>
      <vt:lpstr>Sensibilité des coefficients </vt:lpstr>
      <vt:lpstr>Sensibilité des coefficients </vt:lpstr>
      <vt:lpstr>Sensibilité des coefficients </vt:lpstr>
      <vt:lpstr>Sensibilité des coefficients </vt:lpstr>
      <vt:lpstr>Sensibilité des coefficients </vt:lpstr>
      <vt:lpstr>Sensibilité des coefficients </vt:lpstr>
      <vt:lpstr>Sensibilité des coefficients </vt:lpstr>
      <vt:lpstr>Sensibilité des coefficients </vt:lpstr>
      <vt:lpstr>Sensibilité des coefficients </vt:lpstr>
      <vt:lpstr>Sensibilité des coefficients </vt:lpstr>
      <vt:lpstr>PowerPoint Presentation</vt:lpstr>
      <vt:lpstr>Pilotage de l’espérance de vie</vt:lpstr>
      <vt:lpstr>Pilotage de l’espérance de vie</vt:lpstr>
      <vt:lpstr>Pilotage de l’espérance de vie</vt:lpstr>
      <vt:lpstr>Pilotage de l’espérance de vie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AXA_charte-PPT</dc:title>
  <dc:creator>cbi</dc:creator>
  <cp:lastModifiedBy>Erwan Rahis</cp:lastModifiedBy>
  <cp:revision>403</cp:revision>
  <cp:lastPrinted>2017-05-30T12:53:36Z</cp:lastPrinted>
  <dcterms:created xsi:type="dcterms:W3CDTF">2017-04-27T07:38:04Z</dcterms:created>
  <dcterms:modified xsi:type="dcterms:W3CDTF">2020-04-20T15:46:33Z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0x010100EB4D0E94C24E3F4C97C342E40A41BFEA</vt:lpwstr>
  </property>
</Properties>
</file>